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1" r:id="rId2"/>
    <p:sldId id="301" r:id="rId3"/>
    <p:sldId id="302" r:id="rId4"/>
    <p:sldId id="307" r:id="rId5"/>
    <p:sldId id="312" r:id="rId6"/>
    <p:sldId id="313" r:id="rId7"/>
    <p:sldId id="314" r:id="rId8"/>
    <p:sldId id="309" r:id="rId9"/>
    <p:sldId id="308" r:id="rId10"/>
    <p:sldId id="315" r:id="rId11"/>
    <p:sldId id="296" r:id="rId12"/>
    <p:sldId id="303" r:id="rId13"/>
    <p:sldId id="304" r:id="rId14"/>
    <p:sldId id="305" r:id="rId15"/>
    <p:sldId id="316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32" r:id="rId27"/>
    <p:sldId id="330" r:id="rId28"/>
    <p:sldId id="334" r:id="rId29"/>
    <p:sldId id="335" r:id="rId30"/>
    <p:sldId id="336" r:id="rId31"/>
    <p:sldId id="329" r:id="rId3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8607"/>
    <a:srgbClr val="F89108"/>
    <a:srgbClr val="FF845D"/>
    <a:srgbClr val="33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33"/>
    <p:restoredTop sz="94694"/>
  </p:normalViewPr>
  <p:slideViewPr>
    <p:cSldViewPr snapToGrid="0" snapToObjects="1">
      <p:cViewPr varScale="1">
        <p:scale>
          <a:sx n="84" d="100"/>
          <a:sy n="84" d="100"/>
        </p:scale>
        <p:origin x="-102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64;&#1072;&#1073;&#1083;&#1086;&#1085;_&#1080;&#1090;&#1086;&#1075;%20&#1055;&#1086;&#1080;&#1084;%2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radarChart>
        <c:radarStyle val="marker"/>
        <c:varyColors val="0"/>
        <c:ser>
          <c:idx val="0"/>
          <c:order val="0"/>
          <c:tx>
            <c:v>Руководитель/Директор</c:v>
          </c:tx>
          <c:cat>
            <c:strRef>
              <c:f>'Стартовый мониторинг '!$A$111:$A$122</c:f>
              <c:strCache>
                <c:ptCount val="12"/>
                <c:pt idx="0">
                  <c:v>Широта</c:v>
                </c:pt>
                <c:pt idx="1">
                  <c:v>Интенсивность</c:v>
                </c:pt>
                <c:pt idx="2">
                  <c:v>Осознаваемость</c:v>
                </c:pt>
                <c:pt idx="3">
                  <c:v>Обобщенность</c:v>
                </c:pt>
                <c:pt idx="4">
                  <c:v>Эмоциональность</c:v>
                </c:pt>
                <c:pt idx="5">
                  <c:v>Доминантность</c:v>
                </c:pt>
                <c:pt idx="6">
                  <c:v>Когерентность</c:v>
                </c:pt>
                <c:pt idx="7">
                  <c:v>Активность</c:v>
                </c:pt>
                <c:pt idx="8">
                  <c:v>Мобильность</c:v>
                </c:pt>
                <c:pt idx="9">
                  <c:v>Структурированность</c:v>
                </c:pt>
                <c:pt idx="10">
                  <c:v>Безопасность</c:v>
                </c:pt>
                <c:pt idx="11">
                  <c:v>Устойчивость</c:v>
                </c:pt>
              </c:strCache>
            </c:strRef>
          </c:cat>
          <c:val>
            <c:numRef>
              <c:f>'Стартовый мониторинг '!$B$111:$B$122</c:f>
              <c:numCache>
                <c:formatCode>General</c:formatCode>
                <c:ptCount val="12"/>
                <c:pt idx="0">
                  <c:v>6</c:v>
                </c:pt>
                <c:pt idx="1">
                  <c:v>4</c:v>
                </c:pt>
                <c:pt idx="2">
                  <c:v>5</c:v>
                </c:pt>
                <c:pt idx="3">
                  <c:v>4.7</c:v>
                </c:pt>
                <c:pt idx="4">
                  <c:v>4.7</c:v>
                </c:pt>
                <c:pt idx="5">
                  <c:v>6.7</c:v>
                </c:pt>
                <c:pt idx="6">
                  <c:v>4.5999999999999996</c:v>
                </c:pt>
                <c:pt idx="7">
                  <c:v>3.7</c:v>
                </c:pt>
                <c:pt idx="8">
                  <c:v>5.5</c:v>
                </c:pt>
                <c:pt idx="9">
                  <c:v>6.3</c:v>
                </c:pt>
                <c:pt idx="10">
                  <c:v>6.75</c:v>
                </c:pt>
                <c:pt idx="11">
                  <c:v>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94-447C-8287-7F867151E6D4}"/>
            </c:ext>
          </c:extLst>
        </c:ser>
        <c:ser>
          <c:idx val="1"/>
          <c:order val="1"/>
          <c:tx>
            <c:v>Администрация</c:v>
          </c:tx>
          <c:cat>
            <c:strRef>
              <c:f>'Стартовый мониторинг '!$A$111:$A$122</c:f>
              <c:strCache>
                <c:ptCount val="12"/>
                <c:pt idx="0">
                  <c:v>Широта</c:v>
                </c:pt>
                <c:pt idx="1">
                  <c:v>Интенсивность</c:v>
                </c:pt>
                <c:pt idx="2">
                  <c:v>Осознаваемость</c:v>
                </c:pt>
                <c:pt idx="3">
                  <c:v>Обобщенность</c:v>
                </c:pt>
                <c:pt idx="4">
                  <c:v>Эмоциональность</c:v>
                </c:pt>
                <c:pt idx="5">
                  <c:v>Доминантность</c:v>
                </c:pt>
                <c:pt idx="6">
                  <c:v>Когерентность</c:v>
                </c:pt>
                <c:pt idx="7">
                  <c:v>Активность</c:v>
                </c:pt>
                <c:pt idx="8">
                  <c:v>Мобильность</c:v>
                </c:pt>
                <c:pt idx="9">
                  <c:v>Структурированность</c:v>
                </c:pt>
                <c:pt idx="10">
                  <c:v>Безопасность</c:v>
                </c:pt>
                <c:pt idx="11">
                  <c:v>Устойчивость</c:v>
                </c:pt>
              </c:strCache>
            </c:strRef>
          </c:cat>
          <c:val>
            <c:numRef>
              <c:f>'Стартовый мониторинг '!$C$111:$C$122</c:f>
              <c:numCache>
                <c:formatCode>General</c:formatCode>
                <c:ptCount val="12"/>
                <c:pt idx="0">
                  <c:v>3.59</c:v>
                </c:pt>
                <c:pt idx="1">
                  <c:v>3.36</c:v>
                </c:pt>
                <c:pt idx="2">
                  <c:v>3.9</c:v>
                </c:pt>
                <c:pt idx="3">
                  <c:v>4.29</c:v>
                </c:pt>
                <c:pt idx="4">
                  <c:v>3.59</c:v>
                </c:pt>
                <c:pt idx="5">
                  <c:v>4.8499999999999996</c:v>
                </c:pt>
                <c:pt idx="6">
                  <c:v>4.29</c:v>
                </c:pt>
                <c:pt idx="7">
                  <c:v>2.89</c:v>
                </c:pt>
                <c:pt idx="8">
                  <c:v>4.55</c:v>
                </c:pt>
                <c:pt idx="9">
                  <c:v>3.8</c:v>
                </c:pt>
                <c:pt idx="10">
                  <c:v>8.5</c:v>
                </c:pt>
                <c:pt idx="11">
                  <c:v>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194-447C-8287-7F867151E6D4}"/>
            </c:ext>
          </c:extLst>
        </c:ser>
        <c:ser>
          <c:idx val="2"/>
          <c:order val="2"/>
          <c:tx>
            <c:v>Педагоги</c:v>
          </c:tx>
          <c:cat>
            <c:strRef>
              <c:f>'Стартовый мониторинг '!$A$111:$A$122</c:f>
              <c:strCache>
                <c:ptCount val="12"/>
                <c:pt idx="0">
                  <c:v>Широта</c:v>
                </c:pt>
                <c:pt idx="1">
                  <c:v>Интенсивность</c:v>
                </c:pt>
                <c:pt idx="2">
                  <c:v>Осознаваемость</c:v>
                </c:pt>
                <c:pt idx="3">
                  <c:v>Обобщенность</c:v>
                </c:pt>
                <c:pt idx="4">
                  <c:v>Эмоциональность</c:v>
                </c:pt>
                <c:pt idx="5">
                  <c:v>Доминантность</c:v>
                </c:pt>
                <c:pt idx="6">
                  <c:v>Когерентность</c:v>
                </c:pt>
                <c:pt idx="7">
                  <c:v>Активность</c:v>
                </c:pt>
                <c:pt idx="8">
                  <c:v>Мобильность</c:v>
                </c:pt>
                <c:pt idx="9">
                  <c:v>Структурированность</c:v>
                </c:pt>
                <c:pt idx="10">
                  <c:v>Безопасность</c:v>
                </c:pt>
                <c:pt idx="11">
                  <c:v>Устойчивость</c:v>
                </c:pt>
              </c:strCache>
            </c:strRef>
          </c:cat>
          <c:val>
            <c:numRef>
              <c:f>'Стартовый мониторинг '!$D$111:$D$122</c:f>
              <c:numCache>
                <c:formatCode>General</c:formatCode>
                <c:ptCount val="12"/>
                <c:pt idx="0">
                  <c:v>2.2000000000000002</c:v>
                </c:pt>
                <c:pt idx="1">
                  <c:v>2.97</c:v>
                </c:pt>
                <c:pt idx="2">
                  <c:v>3.04</c:v>
                </c:pt>
                <c:pt idx="3">
                  <c:v>2.8</c:v>
                </c:pt>
                <c:pt idx="4">
                  <c:v>2.4</c:v>
                </c:pt>
                <c:pt idx="5">
                  <c:v>4.3</c:v>
                </c:pt>
                <c:pt idx="6">
                  <c:v>2.9</c:v>
                </c:pt>
                <c:pt idx="7">
                  <c:v>2.7</c:v>
                </c:pt>
                <c:pt idx="8">
                  <c:v>4.0999999999999996</c:v>
                </c:pt>
                <c:pt idx="9">
                  <c:v>3.8</c:v>
                </c:pt>
                <c:pt idx="10">
                  <c:v>7.8</c:v>
                </c:pt>
                <c:pt idx="11">
                  <c:v>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194-447C-8287-7F867151E6D4}"/>
            </c:ext>
          </c:extLst>
        </c:ser>
        <c:ser>
          <c:idx val="3"/>
          <c:order val="3"/>
          <c:tx>
            <c:v>Родители</c:v>
          </c:tx>
          <c:cat>
            <c:strRef>
              <c:f>'Стартовый мониторинг '!$A$111:$A$122</c:f>
              <c:strCache>
                <c:ptCount val="12"/>
                <c:pt idx="0">
                  <c:v>Широта</c:v>
                </c:pt>
                <c:pt idx="1">
                  <c:v>Интенсивность</c:v>
                </c:pt>
                <c:pt idx="2">
                  <c:v>Осознаваемость</c:v>
                </c:pt>
                <c:pt idx="3">
                  <c:v>Обобщенность</c:v>
                </c:pt>
                <c:pt idx="4">
                  <c:v>Эмоциональность</c:v>
                </c:pt>
                <c:pt idx="5">
                  <c:v>Доминантность</c:v>
                </c:pt>
                <c:pt idx="6">
                  <c:v>Когерентность</c:v>
                </c:pt>
                <c:pt idx="7">
                  <c:v>Активность</c:v>
                </c:pt>
                <c:pt idx="8">
                  <c:v>Мобильность</c:v>
                </c:pt>
                <c:pt idx="9">
                  <c:v>Структурированность</c:v>
                </c:pt>
                <c:pt idx="10">
                  <c:v>Безопасность</c:v>
                </c:pt>
                <c:pt idx="11">
                  <c:v>Устойчивость</c:v>
                </c:pt>
              </c:strCache>
            </c:strRef>
          </c:cat>
          <c:val>
            <c:numRef>
              <c:f>'Стартовый мониторинг '!$E$111:$E$122</c:f>
              <c:numCache>
                <c:formatCode>General</c:formatCode>
                <c:ptCount val="12"/>
                <c:pt idx="0">
                  <c:v>2.9</c:v>
                </c:pt>
                <c:pt idx="1">
                  <c:v>2.4</c:v>
                </c:pt>
                <c:pt idx="2">
                  <c:v>3.66</c:v>
                </c:pt>
                <c:pt idx="3">
                  <c:v>3.5</c:v>
                </c:pt>
                <c:pt idx="4">
                  <c:v>2.2999999999999998</c:v>
                </c:pt>
                <c:pt idx="5">
                  <c:v>5.7</c:v>
                </c:pt>
                <c:pt idx="6">
                  <c:v>3</c:v>
                </c:pt>
                <c:pt idx="7">
                  <c:v>3.2</c:v>
                </c:pt>
                <c:pt idx="8">
                  <c:v>3</c:v>
                </c:pt>
                <c:pt idx="9">
                  <c:v>2.4500000000000002</c:v>
                </c:pt>
                <c:pt idx="10">
                  <c:v>6.9</c:v>
                </c:pt>
                <c:pt idx="11">
                  <c:v>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194-447C-8287-7F867151E6D4}"/>
            </c:ext>
          </c:extLst>
        </c:ser>
        <c:ser>
          <c:idx val="4"/>
          <c:order val="4"/>
          <c:tx>
            <c:v>Ученики/воспитанники</c:v>
          </c:tx>
          <c:cat>
            <c:strRef>
              <c:f>'Стартовый мониторинг '!$A$111:$A$122</c:f>
              <c:strCache>
                <c:ptCount val="12"/>
                <c:pt idx="0">
                  <c:v>Широта</c:v>
                </c:pt>
                <c:pt idx="1">
                  <c:v>Интенсивность</c:v>
                </c:pt>
                <c:pt idx="2">
                  <c:v>Осознаваемость</c:v>
                </c:pt>
                <c:pt idx="3">
                  <c:v>Обобщенность</c:v>
                </c:pt>
                <c:pt idx="4">
                  <c:v>Эмоциональность</c:v>
                </c:pt>
                <c:pt idx="5">
                  <c:v>Доминантность</c:v>
                </c:pt>
                <c:pt idx="6">
                  <c:v>Когерентность</c:v>
                </c:pt>
                <c:pt idx="7">
                  <c:v>Активность</c:v>
                </c:pt>
                <c:pt idx="8">
                  <c:v>Мобильность</c:v>
                </c:pt>
                <c:pt idx="9">
                  <c:v>Структурированность</c:v>
                </c:pt>
                <c:pt idx="10">
                  <c:v>Безопасность</c:v>
                </c:pt>
                <c:pt idx="11">
                  <c:v>Устойчивость</c:v>
                </c:pt>
              </c:strCache>
            </c:strRef>
          </c:cat>
          <c:val>
            <c:numRef>
              <c:f>'Стартовый мониторинг '!$F$111:$F$122</c:f>
              <c:numCache>
                <c:formatCode>General</c:formatCode>
                <c:ptCount val="12"/>
                <c:pt idx="0">
                  <c:v>1.1000000000000001</c:v>
                </c:pt>
                <c:pt idx="1">
                  <c:v>2.9</c:v>
                </c:pt>
                <c:pt idx="2">
                  <c:v>2.8</c:v>
                </c:pt>
                <c:pt idx="3">
                  <c:v>3.8</c:v>
                </c:pt>
                <c:pt idx="4">
                  <c:v>2.1</c:v>
                </c:pt>
                <c:pt idx="5">
                  <c:v>3.6</c:v>
                </c:pt>
                <c:pt idx="6">
                  <c:v>2.1</c:v>
                </c:pt>
                <c:pt idx="7">
                  <c:v>2.2000000000000002</c:v>
                </c:pt>
                <c:pt idx="8">
                  <c:v>2</c:v>
                </c:pt>
                <c:pt idx="9">
                  <c:v>2.4500000000000002</c:v>
                </c:pt>
                <c:pt idx="10">
                  <c:v>6.2</c:v>
                </c:pt>
                <c:pt idx="11">
                  <c:v>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194-447C-8287-7F867151E6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3827328"/>
        <c:axId val="234500864"/>
      </c:radarChart>
      <c:catAx>
        <c:axId val="233827328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crossAx val="234500864"/>
        <c:crosses val="autoZero"/>
        <c:auto val="1"/>
        <c:lblAlgn val="ctr"/>
        <c:lblOffset val="100"/>
        <c:noMultiLvlLbl val="0"/>
      </c:catAx>
      <c:valAx>
        <c:axId val="234500864"/>
        <c:scaling>
          <c:orientation val="minMax"/>
        </c:scaling>
        <c:delete val="0"/>
        <c:axPos val="l"/>
        <c:majorGridlines/>
        <c:numFmt formatCode="General" sourceLinked="1"/>
        <c:majorTickMark val="cross"/>
        <c:minorTickMark val="none"/>
        <c:tickLblPos val="nextTo"/>
        <c:crossAx val="23382732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правление созданием личностно-развивающей образовательной среды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30926"/>
            <a:ext cx="2014603" cy="650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185352"/>
            <a:ext cx="1000150" cy="74140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2886344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6068085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10143834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 userDrawn="1"/>
        </p:nvSpPr>
        <p:spPr>
          <a:xfrm>
            <a:off x="3186650" y="325222"/>
            <a:ext cx="2581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2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6368391" y="325222"/>
            <a:ext cx="34751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</a:rPr>
              <a:t>ППК «Управление созданием личностно-</a:t>
            </a:r>
          </a:p>
          <a:p>
            <a:r>
              <a:rPr lang="ru-RU" sz="1200" dirty="0">
                <a:latin typeface="Verdana" panose="020B0604030504040204" pitchFamily="34" charset="0"/>
              </a:rPr>
              <a:t>развивающей образовательной среды» </a:t>
            </a:r>
          </a:p>
        </p:txBody>
      </p:sp>
    </p:spTree>
    <p:extLst>
      <p:ext uri="{BB962C8B-B14F-4D97-AF65-F5344CB8AC3E}">
        <p14:creationId xmlns:p14="http://schemas.microsoft.com/office/powerpoint/2010/main" val="185312925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 userDrawn="1">
          <p15:clr>
            <a:srgbClr val="FBAE40"/>
          </p15:clr>
        </p15:guide>
        <p15:guide id="2" pos="491" userDrawn="1">
          <p15:clr>
            <a:srgbClr val="FBAE40"/>
          </p15:clr>
        </p15:guide>
        <p15:guide id="3" orient="horz" pos="3897" userDrawn="1">
          <p15:clr>
            <a:srgbClr val="FBAE40"/>
          </p15:clr>
        </p15:guide>
        <p15:guide id="4" pos="1553" userDrawn="1">
          <p15:clr>
            <a:srgbClr val="FBAE40"/>
          </p15:clr>
        </p15:guide>
        <p15:guide id="5" pos="1629" userDrawn="1">
          <p15:clr>
            <a:srgbClr val="FBAE40"/>
          </p15:clr>
        </p15:guide>
        <p15:guide id="6" pos="2686" userDrawn="1">
          <p15:clr>
            <a:srgbClr val="FBAE40"/>
          </p15:clr>
        </p15:guide>
        <p15:guide id="7" pos="2757" userDrawn="1">
          <p15:clr>
            <a:srgbClr val="FBAE40"/>
          </p15:clr>
        </p15:guide>
        <p15:guide id="8" pos="3820" userDrawn="1">
          <p15:clr>
            <a:srgbClr val="FBAE40"/>
          </p15:clr>
        </p15:guide>
        <p15:guide id="9" pos="3908" userDrawn="1">
          <p15:clr>
            <a:srgbClr val="FBAE40"/>
          </p15:clr>
        </p15:guide>
        <p15:guide id="10" pos="4948" userDrawn="1">
          <p15:clr>
            <a:srgbClr val="FBAE40"/>
          </p15:clr>
        </p15:guide>
        <p15:guide id="11" pos="5019" userDrawn="1">
          <p15:clr>
            <a:srgbClr val="FBAE40"/>
          </p15:clr>
        </p15:guide>
        <p15:guide id="12" pos="6076" userDrawn="1">
          <p15:clr>
            <a:srgbClr val="FBAE40"/>
          </p15:clr>
        </p15:guide>
        <p15:guide id="13" pos="6147" userDrawn="1">
          <p15:clr>
            <a:srgbClr val="FBAE40"/>
          </p15:clr>
        </p15:guide>
        <p15:guide id="14" pos="720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догогич команд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DA3DEF-316A-334A-AF3E-6F9B4C2F2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571"/>
          <a:stretch/>
        </p:blipFill>
        <p:spPr>
          <a:xfrm>
            <a:off x="2113613" y="0"/>
            <a:ext cx="10092564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 userDrawn="1"/>
        </p:nvCxnSpPr>
        <p:spPr>
          <a:xfrm>
            <a:off x="594516" y="4940903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 userDrawn="1"/>
        </p:nvSpPr>
        <p:spPr>
          <a:xfrm>
            <a:off x="520088" y="1728756"/>
            <a:ext cx="14556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                  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20088" y="2813488"/>
            <a:ext cx="17598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 в системе взаимодействия ключевых участников образовательных отношений: методология и технология обучения педагогических команд образовательных организаций»</a:t>
            </a:r>
            <a:endParaRPr lang="ru-RU" sz="1000" dirty="0">
              <a:latin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5129327"/>
            <a:ext cx="1124296" cy="8334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701654"/>
            <a:ext cx="2014603" cy="65025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 userDrawn="1"/>
        </p:nvCxnSpPr>
        <p:spPr>
          <a:xfrm>
            <a:off x="594516" y="2625065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94516" y="1540333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3019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етодология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30926"/>
            <a:ext cx="2014603" cy="650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185352"/>
            <a:ext cx="1000150" cy="74140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2758349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5403801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10293599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 userDrawn="1"/>
        </p:nvSpPr>
        <p:spPr>
          <a:xfrm>
            <a:off x="2887116" y="340611"/>
            <a:ext cx="23661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1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5554340" y="255972"/>
            <a:ext cx="45887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«Методология и технология обучения управленческих команд образовательных организаций созданию личностно-развивающей образовательной среды»</a:t>
            </a:r>
            <a:endParaRPr lang="ru-RU" sz="11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81688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етодология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6" b="47550"/>
          <a:stretch/>
        </p:blipFill>
        <p:spPr>
          <a:xfrm>
            <a:off x="779463" y="1074058"/>
            <a:ext cx="11412537" cy="5791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30926"/>
            <a:ext cx="2014603" cy="6502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185352"/>
            <a:ext cx="1000150" cy="74140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2736577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403801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10293599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2887116" y="340611"/>
            <a:ext cx="23661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1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5554340" y="255972"/>
            <a:ext cx="45887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«Методология и технология обучения управленческих команд образовательных организаций созданию личностно-развивающей образовательной среды»</a:t>
            </a:r>
            <a:endParaRPr lang="ru-RU" sz="11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46052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етодология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xmlns="" id="{1FDAFB6C-D1B5-2F47-8DEC-0807C98083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3782" y="0"/>
            <a:ext cx="1478218" cy="2315688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>
            <a:off x="2572894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4925345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9146422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>
          <a:xfrm>
            <a:off x="2758106" y="455076"/>
            <a:ext cx="19820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9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5110557" y="385827"/>
            <a:ext cx="385065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«Методология и технология обучения управленческих команд образовательных организаций созданию личностно-развивающей образовательной среды»</a:t>
            </a:r>
            <a:endParaRPr lang="ru-RU" sz="900" dirty="0">
              <a:latin typeface="Verdana" panose="020B060403050404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23411"/>
            <a:ext cx="853458" cy="6326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399923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1932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53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етодология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5A762A3-56BE-CE43-8095-6D535097E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8942" y="-14748"/>
            <a:ext cx="977805" cy="970821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2572894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4925345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9146422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2758106" y="455076"/>
            <a:ext cx="19820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9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5110557" y="385827"/>
            <a:ext cx="385065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«Методология и технология обучения управленческих команд образовательных организаций созданию личностно-развивающей образовательной среды»</a:t>
            </a:r>
            <a:endParaRPr lang="ru-RU" sz="900" dirty="0">
              <a:latin typeface="Verdana" panose="020B060403050404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23411"/>
            <a:ext cx="853458" cy="6326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399923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3550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етодология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DA3DEF-316A-334A-AF3E-6F9B4C2F2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571"/>
          <a:stretch/>
        </p:blipFill>
        <p:spPr>
          <a:xfrm>
            <a:off x="2113613" y="0"/>
            <a:ext cx="10092564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 userDrawn="1"/>
        </p:nvCxnSpPr>
        <p:spPr>
          <a:xfrm>
            <a:off x="594516" y="4784450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 userDrawn="1"/>
        </p:nvSpPr>
        <p:spPr>
          <a:xfrm>
            <a:off x="520088" y="2041662"/>
            <a:ext cx="14556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Verdana" panose="020B0604030504040204" pitchFamily="34" charset="0"/>
              </a:rPr>
              <a:t>ПРОГРАММА                    ПО РАЗВИТИЮ </a:t>
            </a:r>
          </a:p>
          <a:p>
            <a:r>
              <a:rPr lang="ru-RU" sz="9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20088" y="3377745"/>
            <a:ext cx="172324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«Методология                 и технология обучения управленческих команд образовательных организаций созданию личностно-развивающей образовательной среды»</a:t>
            </a:r>
            <a:endParaRPr lang="ru-RU" sz="900" dirty="0">
              <a:latin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5129327"/>
            <a:ext cx="1124296" cy="8334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701654"/>
            <a:ext cx="2014603" cy="65025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 userDrawn="1"/>
        </p:nvCxnSpPr>
        <p:spPr>
          <a:xfrm>
            <a:off x="594516" y="3032869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94516" y="1696786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12818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вигация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53324"/>
            <a:ext cx="2014603" cy="650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207750"/>
            <a:ext cx="1000150" cy="74140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2919323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6167022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10110851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 userDrawn="1"/>
        </p:nvSpPr>
        <p:spPr>
          <a:xfrm>
            <a:off x="3252608" y="347620"/>
            <a:ext cx="2581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2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6500307" y="255287"/>
            <a:ext cx="3277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«Навигация обучающихся сообществ в личностно-развивающей образовательной среде»</a:t>
            </a:r>
            <a:endParaRPr lang="ru-RU" sz="12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03232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вигация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6" b="47550"/>
          <a:stretch/>
        </p:blipFill>
        <p:spPr>
          <a:xfrm>
            <a:off x="779463" y="1074058"/>
            <a:ext cx="11412537" cy="5791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53324"/>
            <a:ext cx="2014603" cy="6502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207750"/>
            <a:ext cx="1000150" cy="74140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2919323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6167022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10110851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3252608" y="347620"/>
            <a:ext cx="2581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2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6500307" y="255287"/>
            <a:ext cx="3277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«Навигация обучающихся сообществ в личностно-развивающей образовательной среде»</a:t>
            </a:r>
            <a:endParaRPr lang="ru-RU" sz="12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6582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вигация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xmlns="" id="{1FDAFB6C-D1B5-2F47-8DEC-0807C98083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3782" y="0"/>
            <a:ext cx="1478218" cy="2315688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>
            <a:off x="2720841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5543986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8998475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>
          <a:xfrm>
            <a:off x="3054000" y="458493"/>
            <a:ext cx="2156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5877145" y="381549"/>
            <a:ext cx="27881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«Навигация обучающихся сообществ в личностно-развивающей образовательной среде»</a:t>
            </a:r>
            <a:endParaRPr lang="ru-RU" sz="1000" dirty="0">
              <a:latin typeface="Verdana" panose="020B060403050404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42217"/>
            <a:ext cx="853458" cy="6326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418729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0222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53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вигация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5A762A3-56BE-CE43-8095-6D535097E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8942" y="-14748"/>
            <a:ext cx="977805" cy="970821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2720841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543986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8998475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3054000" y="458493"/>
            <a:ext cx="2156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5877145" y="381549"/>
            <a:ext cx="27881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«Навигация обучающихся сообществ в личностно-развивающей образовательной среде»</a:t>
            </a:r>
            <a:endParaRPr lang="ru-RU" sz="1000" dirty="0">
              <a:latin typeface="Verdana" panose="020B060403050404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42217"/>
            <a:ext cx="853458" cy="6326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418729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4666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правление созданием личностно-развивающей образовательной среды 2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30926"/>
            <a:ext cx="2014603" cy="650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185352"/>
            <a:ext cx="1000150" cy="74140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2886344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6068085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10143834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 userDrawn="1"/>
        </p:nvSpPr>
        <p:spPr>
          <a:xfrm>
            <a:off x="3186650" y="325222"/>
            <a:ext cx="2581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2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6368391" y="325222"/>
            <a:ext cx="34751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</a:rPr>
              <a:t>ППК «Управление созданием личностно-</a:t>
            </a:r>
          </a:p>
          <a:p>
            <a:r>
              <a:rPr lang="ru-RU" sz="1200" dirty="0">
                <a:latin typeface="Verdana" panose="020B0604030504040204" pitchFamily="34" charset="0"/>
              </a:rPr>
              <a:t>развивающей образовательной среды» 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6" b="47550"/>
          <a:stretch/>
        </p:blipFill>
        <p:spPr>
          <a:xfrm>
            <a:off x="779463" y="1074058"/>
            <a:ext cx="1141253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8792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19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вигация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DA3DEF-316A-334A-AF3E-6F9B4C2F2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571"/>
          <a:stretch/>
        </p:blipFill>
        <p:spPr>
          <a:xfrm>
            <a:off x="2113613" y="0"/>
            <a:ext cx="10092564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 userDrawn="1"/>
        </p:nvCxnSpPr>
        <p:spPr>
          <a:xfrm>
            <a:off x="594516" y="4812662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 userDrawn="1"/>
        </p:nvSpPr>
        <p:spPr>
          <a:xfrm>
            <a:off x="520088" y="1985236"/>
            <a:ext cx="14556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                  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20088" y="3326448"/>
            <a:ext cx="145569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«Навигация обучающихся сообществ                           в личностно-развивающей образовательной среде»</a:t>
            </a:r>
            <a:endParaRPr lang="ru-RU" sz="1000" dirty="0">
              <a:latin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5129327"/>
            <a:ext cx="1124296" cy="8334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701654"/>
            <a:ext cx="2014603" cy="65025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 userDrawn="1"/>
        </p:nvCxnSpPr>
        <p:spPr>
          <a:xfrm>
            <a:off x="594516" y="3009785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94516" y="1668573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54755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витие ЛП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53324"/>
            <a:ext cx="2014603" cy="650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207750"/>
            <a:ext cx="1000150" cy="74140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2868820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6015513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10161358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 userDrawn="1"/>
        </p:nvSpPr>
        <p:spPr>
          <a:xfrm>
            <a:off x="3151602" y="347620"/>
            <a:ext cx="2581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2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6298295" y="255287"/>
            <a:ext cx="3580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             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в системе взаимодействия ключевых участников образовательных отношений»</a:t>
            </a:r>
            <a:endParaRPr lang="ru-RU" sz="12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55975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витие ЛП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6" b="47550"/>
          <a:stretch/>
        </p:blipFill>
        <p:spPr>
          <a:xfrm>
            <a:off x="779463" y="1074058"/>
            <a:ext cx="11412537" cy="5791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53324"/>
            <a:ext cx="2014603" cy="6502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207750"/>
            <a:ext cx="1000150" cy="74140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2868820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6015513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10161358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3151602" y="347620"/>
            <a:ext cx="2581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2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6298295" y="255287"/>
            <a:ext cx="3580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             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в системе взаимодействия ключевых участников образовательных отношений»</a:t>
            </a:r>
            <a:endParaRPr lang="ru-RU" sz="12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18492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витие ЛП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xmlns="" id="{1FDAFB6C-D1B5-2F47-8DEC-0807C98083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3782" y="0"/>
            <a:ext cx="1478218" cy="2315688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>
            <a:off x="2684212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5434099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9035106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>
          <a:xfrm>
            <a:off x="2980742" y="458493"/>
            <a:ext cx="2156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5730629" y="381549"/>
            <a:ext cx="30079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 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    </a:t>
            </a:r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в системе взаимодействия ключевых участников образовательных отношений»</a:t>
            </a:r>
            <a:endParaRPr lang="ru-RU" sz="1000" dirty="0">
              <a:latin typeface="Verdana" panose="020B060403050404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42217"/>
            <a:ext cx="853458" cy="6326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418729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2865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53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витие ЛП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5A762A3-56BE-CE43-8095-6D535097E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8942" y="-14748"/>
            <a:ext cx="977805" cy="970821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2684212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434099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9035106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2980742" y="458493"/>
            <a:ext cx="2156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5730629" y="381549"/>
            <a:ext cx="30079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 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    </a:t>
            </a:r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в системе взаимодействия ключевых участников образовательных отношений»</a:t>
            </a:r>
            <a:endParaRPr lang="ru-RU" sz="1000" dirty="0">
              <a:latin typeface="Verdana" panose="020B060403050404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42217"/>
            <a:ext cx="853458" cy="6326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418729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2297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витие ЛП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DA3DEF-316A-334A-AF3E-6F9B4C2F2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571"/>
          <a:stretch/>
        </p:blipFill>
        <p:spPr>
          <a:xfrm>
            <a:off x="2113613" y="0"/>
            <a:ext cx="10092564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 userDrawn="1"/>
        </p:nvCxnSpPr>
        <p:spPr>
          <a:xfrm>
            <a:off x="594516" y="4838310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 userDrawn="1"/>
        </p:nvSpPr>
        <p:spPr>
          <a:xfrm>
            <a:off x="520088" y="1933940"/>
            <a:ext cx="14556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                  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20088" y="3223856"/>
            <a:ext cx="1784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                       </a:t>
            </a:r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 в системе взаимодействия ключевых участников образовательных отношений»</a:t>
            </a:r>
            <a:endParaRPr lang="ru-RU" sz="1000" dirty="0">
              <a:latin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5129327"/>
            <a:ext cx="1124296" cy="8334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701654"/>
            <a:ext cx="2014603" cy="65025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 userDrawn="1"/>
        </p:nvCxnSpPr>
        <p:spPr>
          <a:xfrm>
            <a:off x="594516" y="2932841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94516" y="1642925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19436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ниверсальны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30926"/>
            <a:ext cx="2014603" cy="650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185352"/>
            <a:ext cx="1000150" cy="74140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3138654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9891521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 userDrawn="1"/>
        </p:nvSpPr>
        <p:spPr>
          <a:xfrm>
            <a:off x="3691270" y="402166"/>
            <a:ext cx="56476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Verdana" panose="020B0604030504040204" pitchFamily="34" charset="0"/>
              </a:rPr>
              <a:t>ПРОГРАММА ПО РАЗВИТИЮ ЛИЧНОСТНОГО ПОТЕНЦИАЛА</a:t>
            </a:r>
          </a:p>
        </p:txBody>
      </p:sp>
    </p:spTree>
    <p:extLst>
      <p:ext uri="{BB962C8B-B14F-4D97-AF65-F5344CB8AC3E}">
        <p14:creationId xmlns:p14="http://schemas.microsoft.com/office/powerpoint/2010/main" val="118233692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ниверсальный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6" b="47550"/>
          <a:stretch/>
        </p:blipFill>
        <p:spPr>
          <a:xfrm>
            <a:off x="779463" y="1074058"/>
            <a:ext cx="11412537" cy="5791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30926"/>
            <a:ext cx="2014603" cy="6502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185352"/>
            <a:ext cx="1000150" cy="74140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3138654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9891521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>
          <a:xfrm>
            <a:off x="3691270" y="402166"/>
            <a:ext cx="56476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Verdana" panose="020B0604030504040204" pitchFamily="34" charset="0"/>
              </a:rPr>
              <a:t>ПРОГРАММА ПО РАЗВИТИЮ ЛИЧНОСТНОГО ПОТЕНЦИАЛА</a:t>
            </a:r>
          </a:p>
        </p:txBody>
      </p:sp>
    </p:spTree>
    <p:extLst>
      <p:ext uri="{BB962C8B-B14F-4D97-AF65-F5344CB8AC3E}">
        <p14:creationId xmlns:p14="http://schemas.microsoft.com/office/powerpoint/2010/main" val="281423629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ниверса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DAFB6C-D1B5-2F47-8DEC-0807C98083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3782" y="0"/>
            <a:ext cx="1478218" cy="23156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23411"/>
            <a:ext cx="853458" cy="63266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 userDrawn="1"/>
        </p:nvCxnSpPr>
        <p:spPr>
          <a:xfrm>
            <a:off x="3011145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8708171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 userDrawn="1"/>
        </p:nvSpPr>
        <p:spPr>
          <a:xfrm>
            <a:off x="3634608" y="508937"/>
            <a:ext cx="44501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</a:rPr>
              <a:t>ПРОГРАММА ПО РАЗВИТИЮ ЛИЧНОСТНОГО ПОТЕНЦИАЛА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399923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8631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 userDrawn="1">
          <p15:clr>
            <a:srgbClr val="FBAE40"/>
          </p15:clr>
        </p15:guide>
        <p15:guide id="2" pos="491" userDrawn="1">
          <p15:clr>
            <a:srgbClr val="FBAE40"/>
          </p15:clr>
        </p15:guide>
        <p15:guide id="3" orient="horz" pos="3897" userDrawn="1">
          <p15:clr>
            <a:srgbClr val="FBAE40"/>
          </p15:clr>
        </p15:guide>
        <p15:guide id="4" pos="1553" userDrawn="1">
          <p15:clr>
            <a:srgbClr val="FBAE40"/>
          </p15:clr>
        </p15:guide>
        <p15:guide id="5" pos="1629" userDrawn="1">
          <p15:clr>
            <a:srgbClr val="FBAE40"/>
          </p15:clr>
        </p15:guide>
        <p15:guide id="6" pos="2686" userDrawn="1">
          <p15:clr>
            <a:srgbClr val="FBAE40"/>
          </p15:clr>
        </p15:guide>
        <p15:guide id="7" pos="2757" userDrawn="1">
          <p15:clr>
            <a:srgbClr val="FBAE40"/>
          </p15:clr>
        </p15:guide>
        <p15:guide id="8" pos="3820" userDrawn="1">
          <p15:clr>
            <a:srgbClr val="FBAE40"/>
          </p15:clr>
        </p15:guide>
        <p15:guide id="9" pos="3908" userDrawn="1">
          <p15:clr>
            <a:srgbClr val="FBAE40"/>
          </p15:clr>
        </p15:guide>
        <p15:guide id="10" pos="4948" userDrawn="1">
          <p15:clr>
            <a:srgbClr val="FBAE40"/>
          </p15:clr>
        </p15:guide>
        <p15:guide id="11" pos="5019" userDrawn="1">
          <p15:clr>
            <a:srgbClr val="FBAE40"/>
          </p15:clr>
        </p15:guide>
        <p15:guide id="12" pos="6076" userDrawn="1">
          <p15:clr>
            <a:srgbClr val="FBAE40"/>
          </p15:clr>
        </p15:guide>
        <p15:guide id="13" pos="6147" userDrawn="1">
          <p15:clr>
            <a:srgbClr val="FBAE40"/>
          </p15:clr>
        </p15:guide>
        <p15:guide id="14" pos="7209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ниверсальн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5A762A3-56BE-CE43-8095-6D535097E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8942" y="-14748"/>
            <a:ext cx="977805" cy="9708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23411"/>
            <a:ext cx="853458" cy="632663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 userDrawn="1"/>
        </p:nvCxnSpPr>
        <p:spPr>
          <a:xfrm>
            <a:off x="3011145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8708171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3634608" y="508937"/>
            <a:ext cx="44501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</a:rPr>
              <a:t>ПРОГРАММА ПО РАЗВИТИЮ ЛИЧНОСТНОГО ПОТЕНЦИАЛА</a:t>
            </a: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399923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1306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правление созданием личностно-развивающей образовательной среды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xmlns="" id="{1FDAFB6C-D1B5-2F47-8DEC-0807C98083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3782" y="0"/>
            <a:ext cx="1478218" cy="2315688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>
            <a:off x="2700304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5482375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9019010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>
          <a:xfrm>
            <a:off x="3012926" y="439687"/>
            <a:ext cx="2156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5794997" y="439687"/>
            <a:ext cx="29113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ППК «Управление созданием личностно-</a:t>
            </a:r>
          </a:p>
          <a:p>
            <a:r>
              <a:rPr lang="ru-RU" sz="1000" dirty="0">
                <a:latin typeface="Verdana" panose="020B0604030504040204" pitchFamily="34" charset="0"/>
              </a:rPr>
              <a:t>развивающей образовательной среды» </a:t>
            </a: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23411"/>
            <a:ext cx="853458" cy="6326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399923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2874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53" userDrawn="1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ниверсальный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DA3DEF-316A-334A-AF3E-6F9B4C2F2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571"/>
          <a:stretch/>
        </p:blipFill>
        <p:spPr>
          <a:xfrm>
            <a:off x="2113613" y="0"/>
            <a:ext cx="10092564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 userDrawn="1"/>
        </p:nvSpPr>
        <p:spPr>
          <a:xfrm>
            <a:off x="520088" y="4851915"/>
            <a:ext cx="15935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Verdana" panose="020B0604030504040204" pitchFamily="34" charset="0"/>
              </a:rPr>
              <a:t>ПРОГРАММА                    ПО РАЗВИТИЮ </a:t>
            </a:r>
          </a:p>
          <a:p>
            <a:r>
              <a:rPr lang="ru-RU" sz="14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082085"/>
            <a:ext cx="1124296" cy="8334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701654"/>
            <a:ext cx="2014603" cy="65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7792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правление созданием личностно-развивающей образовательной среды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5A762A3-56BE-CE43-8095-6D535097E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8942" y="-14748"/>
            <a:ext cx="977805" cy="97082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 userDrawn="1"/>
        </p:nvCxnSpPr>
        <p:spPr>
          <a:xfrm>
            <a:off x="2700304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 userDrawn="1"/>
        </p:nvCxnSpPr>
        <p:spPr>
          <a:xfrm>
            <a:off x="5482375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9019010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 userDrawn="1"/>
        </p:nvSpPr>
        <p:spPr>
          <a:xfrm>
            <a:off x="3012926" y="439687"/>
            <a:ext cx="2156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5794997" y="439687"/>
            <a:ext cx="29113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ППК «Управление созданием личностно-</a:t>
            </a:r>
          </a:p>
          <a:p>
            <a:r>
              <a:rPr lang="ru-RU" sz="1000" dirty="0">
                <a:latin typeface="Verdana" panose="020B0604030504040204" pitchFamily="34" charset="0"/>
              </a:rPr>
              <a:t>развивающей образовательной среды» 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23411"/>
            <a:ext cx="853458" cy="6326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399923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5721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 userDrawn="1">
          <p15:clr>
            <a:srgbClr val="FBAE40"/>
          </p15:clr>
        </p15:guide>
        <p15:guide id="2" pos="491" userDrawn="1">
          <p15:clr>
            <a:srgbClr val="FBAE40"/>
          </p15:clr>
        </p15:guide>
        <p15:guide id="3" orient="horz" pos="3897" userDrawn="1">
          <p15:clr>
            <a:srgbClr val="FBAE40"/>
          </p15:clr>
        </p15:guide>
        <p15:guide id="4" pos="1553" userDrawn="1">
          <p15:clr>
            <a:srgbClr val="FBAE40"/>
          </p15:clr>
        </p15:guide>
        <p15:guide id="5" pos="1629" userDrawn="1">
          <p15:clr>
            <a:srgbClr val="FBAE40"/>
          </p15:clr>
        </p15:guide>
        <p15:guide id="6" pos="2686" userDrawn="1">
          <p15:clr>
            <a:srgbClr val="FBAE40"/>
          </p15:clr>
        </p15:guide>
        <p15:guide id="7" pos="2757" userDrawn="1">
          <p15:clr>
            <a:srgbClr val="FBAE40"/>
          </p15:clr>
        </p15:guide>
        <p15:guide id="8" pos="3820" userDrawn="1">
          <p15:clr>
            <a:srgbClr val="FBAE40"/>
          </p15:clr>
        </p15:guide>
        <p15:guide id="9" pos="3908" userDrawn="1">
          <p15:clr>
            <a:srgbClr val="FBAE40"/>
          </p15:clr>
        </p15:guide>
        <p15:guide id="10" pos="4948" userDrawn="1">
          <p15:clr>
            <a:srgbClr val="FBAE40"/>
          </p15:clr>
        </p15:guide>
        <p15:guide id="11" pos="5019" userDrawn="1">
          <p15:clr>
            <a:srgbClr val="FBAE40"/>
          </p15:clr>
        </p15:guide>
        <p15:guide id="12" pos="6076" userDrawn="1">
          <p15:clr>
            <a:srgbClr val="FBAE40"/>
          </p15:clr>
        </p15:guide>
        <p15:guide id="13" pos="6147" userDrawn="1">
          <p15:clr>
            <a:srgbClr val="FBAE40"/>
          </p15:clr>
        </p15:guide>
        <p15:guide id="14" pos="720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правление созданием личностно-развивающей образовательной среды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DA3DEF-316A-334A-AF3E-6F9B4C2F2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571"/>
          <a:stretch/>
        </p:blipFill>
        <p:spPr>
          <a:xfrm>
            <a:off x="2113613" y="0"/>
            <a:ext cx="10092564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 userDrawn="1"/>
        </p:nvCxnSpPr>
        <p:spPr>
          <a:xfrm>
            <a:off x="594516" y="4787014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 userDrawn="1"/>
        </p:nvSpPr>
        <p:spPr>
          <a:xfrm>
            <a:off x="520088" y="2036532"/>
            <a:ext cx="14556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                  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20088" y="3429040"/>
            <a:ext cx="1455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ППК «Управление созданием личностно-</a:t>
            </a:r>
          </a:p>
          <a:p>
            <a:r>
              <a:rPr lang="ru-RU" sz="1000" dirty="0">
                <a:latin typeface="Verdana" panose="020B0604030504040204" pitchFamily="34" charset="0"/>
              </a:rPr>
              <a:t>развивающей образовательной среды» 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5129327"/>
            <a:ext cx="1124296" cy="8334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701654"/>
            <a:ext cx="2014603" cy="65025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 userDrawn="1"/>
        </p:nvCxnSpPr>
        <p:spPr>
          <a:xfrm>
            <a:off x="594516" y="3086729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94516" y="1694221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63819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 userDrawn="1">
          <p15:clr>
            <a:srgbClr val="FBAE40"/>
          </p15:clr>
        </p15:guide>
        <p15:guide id="2" pos="491" userDrawn="1">
          <p15:clr>
            <a:srgbClr val="FBAE40"/>
          </p15:clr>
        </p15:guide>
        <p15:guide id="3" orient="horz" pos="3897" userDrawn="1">
          <p15:clr>
            <a:srgbClr val="FBAE40"/>
          </p15:clr>
        </p15:guide>
        <p15:guide id="4" pos="1553" userDrawn="1">
          <p15:clr>
            <a:srgbClr val="FBAE40"/>
          </p15:clr>
        </p15:guide>
        <p15:guide id="5" pos="1629" userDrawn="1">
          <p15:clr>
            <a:srgbClr val="FBAE40"/>
          </p15:clr>
        </p15:guide>
        <p15:guide id="6" pos="2686" userDrawn="1">
          <p15:clr>
            <a:srgbClr val="FBAE40"/>
          </p15:clr>
        </p15:guide>
        <p15:guide id="7" pos="2757" userDrawn="1">
          <p15:clr>
            <a:srgbClr val="FBAE40"/>
          </p15:clr>
        </p15:guide>
        <p15:guide id="8" pos="3820" userDrawn="1">
          <p15:clr>
            <a:srgbClr val="FBAE40"/>
          </p15:clr>
        </p15:guide>
        <p15:guide id="9" pos="3908" userDrawn="1">
          <p15:clr>
            <a:srgbClr val="FBAE40"/>
          </p15:clr>
        </p15:guide>
        <p15:guide id="10" pos="4948" userDrawn="1">
          <p15:clr>
            <a:srgbClr val="FBAE40"/>
          </p15:clr>
        </p15:guide>
        <p15:guide id="11" pos="5019" userDrawn="1">
          <p15:clr>
            <a:srgbClr val="FBAE40"/>
          </p15:clr>
        </p15:guide>
        <p15:guide id="12" pos="6076" userDrawn="1">
          <p15:clr>
            <a:srgbClr val="FBAE40"/>
          </p15:clr>
        </p15:guide>
        <p15:guide id="13" pos="6147" userDrawn="1">
          <p15:clr>
            <a:srgbClr val="FBAE40"/>
          </p15:clr>
        </p15:guide>
        <p15:guide id="14" pos="720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догогич коман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30926"/>
            <a:ext cx="2014603" cy="650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185352"/>
            <a:ext cx="1000150" cy="74140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2836522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5718411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10193652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 userDrawn="1"/>
        </p:nvSpPr>
        <p:spPr>
          <a:xfrm>
            <a:off x="3087006" y="340611"/>
            <a:ext cx="23809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1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5968895" y="202111"/>
            <a:ext cx="3974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 в системе взаимодействия ключевых участников образовательных отношений: методология и технология обучения педагогических команд образовательных организаций»</a:t>
            </a:r>
            <a:endParaRPr lang="ru-RU" sz="10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85436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догогич команд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6" b="47550"/>
          <a:stretch/>
        </p:blipFill>
        <p:spPr>
          <a:xfrm>
            <a:off x="779463" y="1074058"/>
            <a:ext cx="11412537" cy="5791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30926"/>
            <a:ext cx="2014603" cy="6502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185352"/>
            <a:ext cx="1000150" cy="74140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2836522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718411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10193652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3087006" y="340611"/>
            <a:ext cx="23809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1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5968895" y="202111"/>
            <a:ext cx="3974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 в системе взаимодействия ключевых участников образовательных отношений: методология и технология обучения педагогических команд образовательных организаций»</a:t>
            </a:r>
            <a:endParaRPr lang="ru-RU" sz="10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78804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догогич команд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xmlns="" id="{1FDAFB6C-D1B5-2F47-8DEC-0807C98083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3782" y="0"/>
            <a:ext cx="1478218" cy="2315688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>
            <a:off x="2597658" y="390486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5011329" y="390486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9121660" y="390486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>
          <a:xfrm>
            <a:off x="2807634" y="461910"/>
            <a:ext cx="1993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9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5221305" y="323411"/>
            <a:ext cx="36903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 в системе взаимодействия ключевых участников образовательных отношений: методология и технология обучения педагогических команд образовательных организаций»</a:t>
            </a:r>
            <a:endParaRPr lang="ru-RU" sz="900" dirty="0">
              <a:latin typeface="Verdana" panose="020B060403050404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30245"/>
            <a:ext cx="853458" cy="6326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406757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5056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53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догогич команд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5A762A3-56BE-CE43-8095-6D535097E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8942" y="-14748"/>
            <a:ext cx="977805" cy="970821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2597658" y="390486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011329" y="390486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9121660" y="390486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2807634" y="461910"/>
            <a:ext cx="1993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9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5221305" y="323411"/>
            <a:ext cx="36903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 в системе взаимодействия ключевых участников образовательных отношений: методология и технология обучения педагогических команд образовательных организаций»</a:t>
            </a:r>
            <a:endParaRPr lang="ru-RU" sz="900" dirty="0">
              <a:latin typeface="Verdana" panose="020B060403050404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30245"/>
            <a:ext cx="853458" cy="6326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406757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9557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9BA26C7-93D8-E04C-BCDF-A4FCDE632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297A9E-C95D-6D43-B694-58C0D520B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0035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3" r:id="rId3"/>
    <p:sldLayoutId id="2147483649" r:id="rId4"/>
    <p:sldLayoutId id="2147483651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60" r:id="rId21"/>
    <p:sldLayoutId id="2147483661" r:id="rId22"/>
    <p:sldLayoutId id="2147483662" r:id="rId23"/>
    <p:sldLayoutId id="2147483663" r:id="rId24"/>
    <p:sldLayoutId id="2147483664" r:id="rId25"/>
    <p:sldLayoutId id="2147483657" r:id="rId26"/>
    <p:sldLayoutId id="2147483658" r:id="rId27"/>
    <p:sldLayoutId id="2147483650" r:id="rId28"/>
    <p:sldLayoutId id="2147483656" r:id="rId29"/>
    <p:sldLayoutId id="214748365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330099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0B0991-B240-7848-BD47-EF9C14F48F4C}"/>
              </a:ext>
            </a:extLst>
          </p:cNvPr>
          <p:cNvSpPr txBox="1"/>
          <p:nvPr/>
        </p:nvSpPr>
        <p:spPr>
          <a:xfrm>
            <a:off x="10138491" y="155435"/>
            <a:ext cx="176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vbudushee.ru</a:t>
            </a:r>
            <a:endParaRPr lang="en-GB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reeform 46"/>
          <p:cNvSpPr>
            <a:spLocks noEditPoints="1"/>
          </p:cNvSpPr>
          <p:nvPr/>
        </p:nvSpPr>
        <p:spPr bwMode="auto">
          <a:xfrm>
            <a:off x="2992664" y="2641600"/>
            <a:ext cx="1014753" cy="1623605"/>
          </a:xfrm>
          <a:custGeom>
            <a:avLst/>
            <a:gdLst>
              <a:gd name="T0" fmla="*/ 1281 w 2448"/>
              <a:gd name="T1" fmla="*/ 1099 h 3912"/>
              <a:gd name="T2" fmla="*/ 1070 w 2448"/>
              <a:gd name="T3" fmla="*/ 1295 h 3912"/>
              <a:gd name="T4" fmla="*/ 405 w 2448"/>
              <a:gd name="T5" fmla="*/ 1437 h 3912"/>
              <a:gd name="T6" fmla="*/ 484 w 2448"/>
              <a:gd name="T7" fmla="*/ 1822 h 3912"/>
              <a:gd name="T8" fmla="*/ 334 w 2448"/>
              <a:gd name="T9" fmla="*/ 2324 h 3912"/>
              <a:gd name="T10" fmla="*/ 430 w 2448"/>
              <a:gd name="T11" fmla="*/ 1550 h 3912"/>
              <a:gd name="T12" fmla="*/ 374 w 2448"/>
              <a:gd name="T13" fmla="*/ 2392 h 3912"/>
              <a:gd name="T14" fmla="*/ 636 w 2448"/>
              <a:gd name="T15" fmla="*/ 3082 h 3912"/>
              <a:gd name="T16" fmla="*/ 0 w 2448"/>
              <a:gd name="T17" fmla="*/ 3409 h 3912"/>
              <a:gd name="T18" fmla="*/ 273 w 2448"/>
              <a:gd name="T19" fmla="*/ 3694 h 3912"/>
              <a:gd name="T20" fmla="*/ 348 w 2448"/>
              <a:gd name="T21" fmla="*/ 3531 h 3912"/>
              <a:gd name="T22" fmla="*/ 1488 w 2448"/>
              <a:gd name="T23" fmla="*/ 3194 h 3912"/>
              <a:gd name="T24" fmla="*/ 1908 w 2448"/>
              <a:gd name="T25" fmla="*/ 3911 h 3912"/>
              <a:gd name="T26" fmla="*/ 2286 w 2448"/>
              <a:gd name="T27" fmla="*/ 3674 h 3912"/>
              <a:gd name="T28" fmla="*/ 1943 w 2448"/>
              <a:gd name="T29" fmla="*/ 3536 h 3912"/>
              <a:gd name="T30" fmla="*/ 1534 w 2448"/>
              <a:gd name="T31" fmla="*/ 2566 h 3912"/>
              <a:gd name="T32" fmla="*/ 2390 w 2448"/>
              <a:gd name="T33" fmla="*/ 1765 h 3912"/>
              <a:gd name="T34" fmla="*/ 2408 w 2448"/>
              <a:gd name="T35" fmla="*/ 1880 h 3912"/>
              <a:gd name="T36" fmla="*/ 1857 w 2448"/>
              <a:gd name="T37" fmla="*/ 2235 h 3912"/>
              <a:gd name="T38" fmla="*/ 2239 w 2448"/>
              <a:gd name="T39" fmla="*/ 2116 h 3912"/>
              <a:gd name="T40" fmla="*/ 2398 w 2448"/>
              <a:gd name="T41" fmla="*/ 1724 h 3912"/>
              <a:gd name="T42" fmla="*/ 1599 w 2448"/>
              <a:gd name="T43" fmla="*/ 1368 h 3912"/>
              <a:gd name="T44" fmla="*/ 2125 w 2448"/>
              <a:gd name="T45" fmla="*/ 774 h 3912"/>
              <a:gd name="T46" fmla="*/ 2037 w 2448"/>
              <a:gd name="T47" fmla="*/ 387 h 3912"/>
              <a:gd name="T48" fmla="*/ 2062 w 2448"/>
              <a:gd name="T49" fmla="*/ 19 h 3912"/>
              <a:gd name="T50" fmla="*/ 1764 w 2448"/>
              <a:gd name="T51" fmla="*/ 3640 h 3912"/>
              <a:gd name="T52" fmla="*/ 1949 w 2448"/>
              <a:gd name="T53" fmla="*/ 3747 h 3912"/>
              <a:gd name="T54" fmla="*/ 1960 w 2448"/>
              <a:gd name="T55" fmla="*/ 3854 h 3912"/>
              <a:gd name="T56" fmla="*/ 79 w 2448"/>
              <a:gd name="T57" fmla="*/ 3394 h 3912"/>
              <a:gd name="T58" fmla="*/ 42 w 2448"/>
              <a:gd name="T59" fmla="*/ 3428 h 3912"/>
              <a:gd name="T60" fmla="*/ 236 w 2448"/>
              <a:gd name="T61" fmla="*/ 3510 h 3912"/>
              <a:gd name="T62" fmla="*/ 1051 w 2448"/>
              <a:gd name="T63" fmla="*/ 2064 h 3912"/>
              <a:gd name="T64" fmla="*/ 1019 w 2448"/>
              <a:gd name="T65" fmla="*/ 2090 h 3912"/>
              <a:gd name="T66" fmla="*/ 1017 w 2448"/>
              <a:gd name="T67" fmla="*/ 2301 h 3912"/>
              <a:gd name="T68" fmla="*/ 997 w 2448"/>
              <a:gd name="T69" fmla="*/ 1574 h 3912"/>
              <a:gd name="T70" fmla="*/ 1314 w 2448"/>
              <a:gd name="T71" fmla="*/ 2084 h 3912"/>
              <a:gd name="T72" fmla="*/ 1029 w 2448"/>
              <a:gd name="T73" fmla="*/ 1498 h 3912"/>
              <a:gd name="T74" fmla="*/ 698 w 2448"/>
              <a:gd name="T75" fmla="*/ 1908 h 3912"/>
              <a:gd name="T76" fmla="*/ 418 w 2448"/>
              <a:gd name="T77" fmla="*/ 2121 h 3912"/>
              <a:gd name="T78" fmla="*/ 820 w 2448"/>
              <a:gd name="T79" fmla="*/ 2280 h 3912"/>
              <a:gd name="T80" fmla="*/ 1103 w 2448"/>
              <a:gd name="T81" fmla="*/ 2396 h 3912"/>
              <a:gd name="T82" fmla="*/ 1381 w 2448"/>
              <a:gd name="T83" fmla="*/ 1437 h 3912"/>
              <a:gd name="T84" fmla="*/ 1587 w 2448"/>
              <a:gd name="T85" fmla="*/ 2353 h 3912"/>
              <a:gd name="T86" fmla="*/ 1953 w 2448"/>
              <a:gd name="T87" fmla="*/ 631 h 3912"/>
              <a:gd name="T88" fmla="*/ 1428 w 2448"/>
              <a:gd name="T89" fmla="*/ 850 h 3912"/>
              <a:gd name="T90" fmla="*/ 1962 w 2448"/>
              <a:gd name="T91" fmla="*/ 45 h 3912"/>
              <a:gd name="T92" fmla="*/ 1824 w 2448"/>
              <a:gd name="T93" fmla="*/ 490 h 3912"/>
              <a:gd name="T94" fmla="*/ 1554 w 2448"/>
              <a:gd name="T95" fmla="*/ 864 h 3912"/>
              <a:gd name="T96" fmla="*/ 1954 w 2448"/>
              <a:gd name="T97" fmla="*/ 446 h 3912"/>
              <a:gd name="T98" fmla="*/ 2094 w 2448"/>
              <a:gd name="T99" fmla="*/ 718 h 3912"/>
              <a:gd name="T100" fmla="*/ 2031 w 2448"/>
              <a:gd name="T101" fmla="*/ 796 h 3912"/>
              <a:gd name="T102" fmla="*/ 1413 w 2448"/>
              <a:gd name="T103" fmla="*/ 1317 h 3912"/>
              <a:gd name="T104" fmla="*/ 1492 w 2448"/>
              <a:gd name="T105" fmla="*/ 2601 h 3912"/>
              <a:gd name="T106" fmla="*/ 1604 w 2448"/>
              <a:gd name="T107" fmla="*/ 3227 h 3912"/>
              <a:gd name="T108" fmla="*/ 894 w 2448"/>
              <a:gd name="T109" fmla="*/ 3238 h 3912"/>
              <a:gd name="T110" fmla="*/ 659 w 2448"/>
              <a:gd name="T111" fmla="*/ 3129 h 3912"/>
              <a:gd name="T112" fmla="*/ 737 w 2448"/>
              <a:gd name="T113" fmla="*/ 2595 h 3912"/>
              <a:gd name="T114" fmla="*/ 663 w 2448"/>
              <a:gd name="T115" fmla="*/ 2323 h 3912"/>
              <a:gd name="T116" fmla="*/ 1330 w 2448"/>
              <a:gd name="T117" fmla="*/ 2849 h 3912"/>
              <a:gd name="T118" fmla="*/ 995 w 2448"/>
              <a:gd name="T119" fmla="*/ 1259 h 3912"/>
              <a:gd name="T120" fmla="*/ 445 w 2448"/>
              <a:gd name="T121" fmla="*/ 1452 h 3912"/>
              <a:gd name="T122" fmla="*/ 978 w 2448"/>
              <a:gd name="T123" fmla="*/ 1517 h 3912"/>
              <a:gd name="T124" fmla="*/ 982 w 2448"/>
              <a:gd name="T125" fmla="*/ 262 h 3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48" h="3912">
                <a:moveTo>
                  <a:pt x="915" y="378"/>
                </a:moveTo>
                <a:cubicBezTo>
                  <a:pt x="920" y="377"/>
                  <a:pt x="925" y="377"/>
                  <a:pt x="931" y="377"/>
                </a:cubicBezTo>
                <a:cubicBezTo>
                  <a:pt x="961" y="377"/>
                  <a:pt x="1002" y="387"/>
                  <a:pt x="1034" y="397"/>
                </a:cubicBezTo>
                <a:cubicBezTo>
                  <a:pt x="1050" y="402"/>
                  <a:pt x="1065" y="407"/>
                  <a:pt x="1075" y="411"/>
                </a:cubicBezTo>
                <a:lnTo>
                  <a:pt x="1081" y="414"/>
                </a:lnTo>
                <a:cubicBezTo>
                  <a:pt x="1042" y="498"/>
                  <a:pt x="1027" y="577"/>
                  <a:pt x="1027" y="650"/>
                </a:cubicBezTo>
                <a:cubicBezTo>
                  <a:pt x="1027" y="780"/>
                  <a:pt x="1077" y="886"/>
                  <a:pt x="1133" y="963"/>
                </a:cubicBezTo>
                <a:cubicBezTo>
                  <a:pt x="1161" y="1001"/>
                  <a:pt x="1191" y="1032"/>
                  <a:pt x="1217" y="1055"/>
                </a:cubicBezTo>
                <a:cubicBezTo>
                  <a:pt x="1243" y="1077"/>
                  <a:pt x="1265" y="1092"/>
                  <a:pt x="1281" y="1099"/>
                </a:cubicBezTo>
                <a:lnTo>
                  <a:pt x="1297" y="1106"/>
                </a:lnTo>
                <a:lnTo>
                  <a:pt x="1306" y="1091"/>
                </a:lnTo>
                <a:cubicBezTo>
                  <a:pt x="1306" y="1091"/>
                  <a:pt x="1313" y="1081"/>
                  <a:pt x="1324" y="1064"/>
                </a:cubicBezTo>
                <a:cubicBezTo>
                  <a:pt x="1333" y="1049"/>
                  <a:pt x="1347" y="1029"/>
                  <a:pt x="1361" y="1008"/>
                </a:cubicBezTo>
                <a:cubicBezTo>
                  <a:pt x="1390" y="1047"/>
                  <a:pt x="1405" y="1108"/>
                  <a:pt x="1405" y="1168"/>
                </a:cubicBezTo>
                <a:cubicBezTo>
                  <a:pt x="1405" y="1226"/>
                  <a:pt x="1391" y="1282"/>
                  <a:pt x="1369" y="1312"/>
                </a:cubicBezTo>
                <a:lnTo>
                  <a:pt x="1380" y="1320"/>
                </a:lnTo>
                <a:cubicBezTo>
                  <a:pt x="1339" y="1326"/>
                  <a:pt x="1297" y="1338"/>
                  <a:pt x="1255" y="1355"/>
                </a:cubicBezTo>
                <a:cubicBezTo>
                  <a:pt x="1196" y="1327"/>
                  <a:pt x="1132" y="1307"/>
                  <a:pt x="1070" y="1295"/>
                </a:cubicBezTo>
                <a:lnTo>
                  <a:pt x="1069" y="1299"/>
                </a:lnTo>
                <a:cubicBezTo>
                  <a:pt x="1062" y="1276"/>
                  <a:pt x="1049" y="1256"/>
                  <a:pt x="1032" y="1239"/>
                </a:cubicBezTo>
                <a:cubicBezTo>
                  <a:pt x="1000" y="1206"/>
                  <a:pt x="955" y="1182"/>
                  <a:pt x="907" y="1166"/>
                </a:cubicBezTo>
                <a:cubicBezTo>
                  <a:pt x="858" y="1149"/>
                  <a:pt x="805" y="1141"/>
                  <a:pt x="757" y="1141"/>
                </a:cubicBezTo>
                <a:cubicBezTo>
                  <a:pt x="724" y="1141"/>
                  <a:pt x="694" y="1145"/>
                  <a:pt x="668" y="1154"/>
                </a:cubicBezTo>
                <a:cubicBezTo>
                  <a:pt x="666" y="1154"/>
                  <a:pt x="649" y="1161"/>
                  <a:pt x="635" y="1167"/>
                </a:cubicBezTo>
                <a:cubicBezTo>
                  <a:pt x="561" y="1203"/>
                  <a:pt x="505" y="1267"/>
                  <a:pt x="468" y="1322"/>
                </a:cubicBezTo>
                <a:cubicBezTo>
                  <a:pt x="427" y="1381"/>
                  <a:pt x="407" y="1431"/>
                  <a:pt x="407" y="1432"/>
                </a:cubicBezTo>
                <a:lnTo>
                  <a:pt x="405" y="1437"/>
                </a:lnTo>
                <a:cubicBezTo>
                  <a:pt x="405" y="1442"/>
                  <a:pt x="405" y="1447"/>
                  <a:pt x="405" y="1452"/>
                </a:cubicBezTo>
                <a:cubicBezTo>
                  <a:pt x="404" y="1485"/>
                  <a:pt x="416" y="1517"/>
                  <a:pt x="439" y="1543"/>
                </a:cubicBezTo>
                <a:cubicBezTo>
                  <a:pt x="462" y="1569"/>
                  <a:pt x="498" y="1587"/>
                  <a:pt x="545" y="1592"/>
                </a:cubicBezTo>
                <a:lnTo>
                  <a:pt x="558" y="1593"/>
                </a:lnTo>
                <a:lnTo>
                  <a:pt x="564" y="1582"/>
                </a:lnTo>
                <a:cubicBezTo>
                  <a:pt x="593" y="1531"/>
                  <a:pt x="621" y="1480"/>
                  <a:pt x="653" y="1436"/>
                </a:cubicBezTo>
                <a:cubicBezTo>
                  <a:pt x="669" y="1442"/>
                  <a:pt x="691" y="1450"/>
                  <a:pt x="715" y="1459"/>
                </a:cubicBezTo>
                <a:cubicBezTo>
                  <a:pt x="702" y="1478"/>
                  <a:pt x="679" y="1511"/>
                  <a:pt x="652" y="1551"/>
                </a:cubicBezTo>
                <a:cubicBezTo>
                  <a:pt x="602" y="1623"/>
                  <a:pt x="538" y="1722"/>
                  <a:pt x="484" y="1822"/>
                </a:cubicBezTo>
                <a:cubicBezTo>
                  <a:pt x="429" y="1922"/>
                  <a:pt x="385" y="2025"/>
                  <a:pt x="378" y="2109"/>
                </a:cubicBezTo>
                <a:cubicBezTo>
                  <a:pt x="378" y="2113"/>
                  <a:pt x="378" y="2117"/>
                  <a:pt x="378" y="2121"/>
                </a:cubicBezTo>
                <a:cubicBezTo>
                  <a:pt x="378" y="2160"/>
                  <a:pt x="395" y="2195"/>
                  <a:pt x="418" y="2222"/>
                </a:cubicBezTo>
                <a:cubicBezTo>
                  <a:pt x="453" y="2263"/>
                  <a:pt x="503" y="2291"/>
                  <a:pt x="544" y="2310"/>
                </a:cubicBezTo>
                <a:cubicBezTo>
                  <a:pt x="572" y="2323"/>
                  <a:pt x="596" y="2331"/>
                  <a:pt x="609" y="2335"/>
                </a:cubicBezTo>
                <a:cubicBezTo>
                  <a:pt x="602" y="2345"/>
                  <a:pt x="596" y="2354"/>
                  <a:pt x="589" y="2362"/>
                </a:cubicBezTo>
                <a:cubicBezTo>
                  <a:pt x="576" y="2377"/>
                  <a:pt x="564" y="2386"/>
                  <a:pt x="554" y="2388"/>
                </a:cubicBezTo>
                <a:cubicBezTo>
                  <a:pt x="552" y="2389"/>
                  <a:pt x="545" y="2390"/>
                  <a:pt x="537" y="2390"/>
                </a:cubicBezTo>
                <a:cubicBezTo>
                  <a:pt x="495" y="2390"/>
                  <a:pt x="407" y="2372"/>
                  <a:pt x="334" y="2324"/>
                </a:cubicBezTo>
                <a:cubicBezTo>
                  <a:pt x="297" y="2299"/>
                  <a:pt x="263" y="2268"/>
                  <a:pt x="239" y="2227"/>
                </a:cubicBezTo>
                <a:cubicBezTo>
                  <a:pt x="214" y="2187"/>
                  <a:pt x="199" y="2137"/>
                  <a:pt x="199" y="2075"/>
                </a:cubicBezTo>
                <a:cubicBezTo>
                  <a:pt x="199" y="2058"/>
                  <a:pt x="200" y="2040"/>
                  <a:pt x="202" y="2021"/>
                </a:cubicBezTo>
                <a:cubicBezTo>
                  <a:pt x="205" y="1996"/>
                  <a:pt x="223" y="1949"/>
                  <a:pt x="247" y="1897"/>
                </a:cubicBezTo>
                <a:cubicBezTo>
                  <a:pt x="282" y="1819"/>
                  <a:pt x="333" y="1725"/>
                  <a:pt x="375" y="1649"/>
                </a:cubicBezTo>
                <a:lnTo>
                  <a:pt x="478" y="1702"/>
                </a:lnTo>
                <a:lnTo>
                  <a:pt x="496" y="1666"/>
                </a:lnTo>
                <a:lnTo>
                  <a:pt x="394" y="1614"/>
                </a:lnTo>
                <a:cubicBezTo>
                  <a:pt x="408" y="1589"/>
                  <a:pt x="420" y="1568"/>
                  <a:pt x="430" y="1550"/>
                </a:cubicBezTo>
                <a:cubicBezTo>
                  <a:pt x="432" y="1546"/>
                  <a:pt x="434" y="1543"/>
                  <a:pt x="436" y="1539"/>
                </a:cubicBezTo>
                <a:cubicBezTo>
                  <a:pt x="432" y="1534"/>
                  <a:pt x="423" y="1526"/>
                  <a:pt x="413" y="1499"/>
                </a:cubicBezTo>
                <a:cubicBezTo>
                  <a:pt x="412" y="1499"/>
                  <a:pt x="411" y="1500"/>
                  <a:pt x="411" y="1500"/>
                </a:cubicBezTo>
                <a:cubicBezTo>
                  <a:pt x="395" y="1531"/>
                  <a:pt x="337" y="1632"/>
                  <a:pt x="281" y="1738"/>
                </a:cubicBezTo>
                <a:cubicBezTo>
                  <a:pt x="253" y="1791"/>
                  <a:pt x="225" y="1845"/>
                  <a:pt x="204" y="1894"/>
                </a:cubicBezTo>
                <a:cubicBezTo>
                  <a:pt x="182" y="1942"/>
                  <a:pt x="166" y="1984"/>
                  <a:pt x="162" y="2016"/>
                </a:cubicBezTo>
                <a:cubicBezTo>
                  <a:pt x="159" y="2036"/>
                  <a:pt x="158" y="2056"/>
                  <a:pt x="158" y="2075"/>
                </a:cubicBezTo>
                <a:cubicBezTo>
                  <a:pt x="158" y="2144"/>
                  <a:pt x="176" y="2201"/>
                  <a:pt x="204" y="2248"/>
                </a:cubicBezTo>
                <a:cubicBezTo>
                  <a:pt x="246" y="2318"/>
                  <a:pt x="311" y="2364"/>
                  <a:pt x="374" y="2392"/>
                </a:cubicBezTo>
                <a:cubicBezTo>
                  <a:pt x="437" y="2419"/>
                  <a:pt x="498" y="2430"/>
                  <a:pt x="537" y="2430"/>
                </a:cubicBezTo>
                <a:cubicBezTo>
                  <a:pt x="547" y="2430"/>
                  <a:pt x="557" y="2429"/>
                  <a:pt x="565" y="2427"/>
                </a:cubicBezTo>
                <a:cubicBezTo>
                  <a:pt x="590" y="2420"/>
                  <a:pt x="609" y="2402"/>
                  <a:pt x="626" y="2381"/>
                </a:cubicBezTo>
                <a:cubicBezTo>
                  <a:pt x="629" y="2377"/>
                  <a:pt x="632" y="2373"/>
                  <a:pt x="635" y="2368"/>
                </a:cubicBezTo>
                <a:cubicBezTo>
                  <a:pt x="658" y="2365"/>
                  <a:pt x="693" y="2359"/>
                  <a:pt x="726" y="2352"/>
                </a:cubicBezTo>
                <a:cubicBezTo>
                  <a:pt x="732" y="2351"/>
                  <a:pt x="738" y="2350"/>
                  <a:pt x="744" y="2348"/>
                </a:cubicBezTo>
                <a:cubicBezTo>
                  <a:pt x="712" y="2474"/>
                  <a:pt x="685" y="2651"/>
                  <a:pt x="667" y="2802"/>
                </a:cubicBezTo>
                <a:cubicBezTo>
                  <a:pt x="656" y="2885"/>
                  <a:pt x="648" y="2961"/>
                  <a:pt x="643" y="3016"/>
                </a:cubicBezTo>
                <a:cubicBezTo>
                  <a:pt x="640" y="3043"/>
                  <a:pt x="638" y="3066"/>
                  <a:pt x="636" y="3082"/>
                </a:cubicBezTo>
                <a:cubicBezTo>
                  <a:pt x="636" y="3092"/>
                  <a:pt x="635" y="3093"/>
                  <a:pt x="627" y="3096"/>
                </a:cubicBezTo>
                <a:cubicBezTo>
                  <a:pt x="538" y="3123"/>
                  <a:pt x="398" y="3186"/>
                  <a:pt x="237" y="3266"/>
                </a:cubicBezTo>
                <a:lnTo>
                  <a:pt x="224" y="3273"/>
                </a:lnTo>
                <a:lnTo>
                  <a:pt x="227" y="3288"/>
                </a:lnTo>
                <a:cubicBezTo>
                  <a:pt x="227" y="3292"/>
                  <a:pt x="228" y="3296"/>
                  <a:pt x="229" y="3300"/>
                </a:cubicBezTo>
                <a:cubicBezTo>
                  <a:pt x="106" y="3333"/>
                  <a:pt x="43" y="3363"/>
                  <a:pt x="9" y="3387"/>
                </a:cubicBezTo>
                <a:lnTo>
                  <a:pt x="1" y="3392"/>
                </a:lnTo>
                <a:lnTo>
                  <a:pt x="0" y="3401"/>
                </a:lnTo>
                <a:lnTo>
                  <a:pt x="0" y="3409"/>
                </a:lnTo>
                <a:cubicBezTo>
                  <a:pt x="0" y="3431"/>
                  <a:pt x="6" y="3464"/>
                  <a:pt x="15" y="3506"/>
                </a:cubicBezTo>
                <a:cubicBezTo>
                  <a:pt x="29" y="3568"/>
                  <a:pt x="52" y="3647"/>
                  <a:pt x="75" y="3714"/>
                </a:cubicBezTo>
                <a:cubicBezTo>
                  <a:pt x="87" y="3747"/>
                  <a:pt x="99" y="3778"/>
                  <a:pt x="111" y="3802"/>
                </a:cubicBezTo>
                <a:cubicBezTo>
                  <a:pt x="117" y="3814"/>
                  <a:pt x="122" y="3825"/>
                  <a:pt x="128" y="3834"/>
                </a:cubicBezTo>
                <a:cubicBezTo>
                  <a:pt x="135" y="3843"/>
                  <a:pt x="140" y="3851"/>
                  <a:pt x="149" y="3857"/>
                </a:cubicBezTo>
                <a:lnTo>
                  <a:pt x="157" y="3863"/>
                </a:lnTo>
                <a:lnTo>
                  <a:pt x="167" y="3859"/>
                </a:lnTo>
                <a:cubicBezTo>
                  <a:pt x="187" y="3852"/>
                  <a:pt x="203" y="3838"/>
                  <a:pt x="217" y="3820"/>
                </a:cubicBezTo>
                <a:cubicBezTo>
                  <a:pt x="243" y="3787"/>
                  <a:pt x="262" y="3742"/>
                  <a:pt x="273" y="3694"/>
                </a:cubicBezTo>
                <a:lnTo>
                  <a:pt x="275" y="3691"/>
                </a:lnTo>
                <a:lnTo>
                  <a:pt x="274" y="3690"/>
                </a:lnTo>
                <a:cubicBezTo>
                  <a:pt x="281" y="3661"/>
                  <a:pt x="284" y="3631"/>
                  <a:pt x="284" y="3602"/>
                </a:cubicBezTo>
                <a:cubicBezTo>
                  <a:pt x="284" y="3581"/>
                  <a:pt x="282" y="3560"/>
                  <a:pt x="277" y="3541"/>
                </a:cubicBezTo>
                <a:cubicBezTo>
                  <a:pt x="274" y="3531"/>
                  <a:pt x="274" y="3531"/>
                  <a:pt x="282" y="3525"/>
                </a:cubicBezTo>
                <a:cubicBezTo>
                  <a:pt x="290" y="3519"/>
                  <a:pt x="300" y="3513"/>
                  <a:pt x="310" y="3508"/>
                </a:cubicBezTo>
                <a:cubicBezTo>
                  <a:pt x="314" y="3513"/>
                  <a:pt x="318" y="3518"/>
                  <a:pt x="323" y="3521"/>
                </a:cubicBezTo>
                <a:cubicBezTo>
                  <a:pt x="328" y="3526"/>
                  <a:pt x="334" y="3531"/>
                  <a:pt x="345" y="3531"/>
                </a:cubicBezTo>
                <a:lnTo>
                  <a:pt x="348" y="3531"/>
                </a:lnTo>
                <a:lnTo>
                  <a:pt x="350" y="3531"/>
                </a:lnTo>
                <a:lnTo>
                  <a:pt x="352" y="3530"/>
                </a:lnTo>
                <a:cubicBezTo>
                  <a:pt x="412" y="3511"/>
                  <a:pt x="487" y="3489"/>
                  <a:pt x="553" y="3471"/>
                </a:cubicBezTo>
                <a:cubicBezTo>
                  <a:pt x="618" y="3454"/>
                  <a:pt x="676" y="3440"/>
                  <a:pt x="698" y="3438"/>
                </a:cubicBezTo>
                <a:cubicBezTo>
                  <a:pt x="714" y="3436"/>
                  <a:pt x="729" y="3430"/>
                  <a:pt x="746" y="3420"/>
                </a:cubicBezTo>
                <a:cubicBezTo>
                  <a:pt x="803" y="3387"/>
                  <a:pt x="880" y="3313"/>
                  <a:pt x="955" y="3233"/>
                </a:cubicBezTo>
                <a:cubicBezTo>
                  <a:pt x="1017" y="3166"/>
                  <a:pt x="1077" y="3096"/>
                  <a:pt x="1117" y="3041"/>
                </a:cubicBezTo>
                <a:cubicBezTo>
                  <a:pt x="1195" y="3068"/>
                  <a:pt x="1281" y="3101"/>
                  <a:pt x="1358" y="3134"/>
                </a:cubicBezTo>
                <a:cubicBezTo>
                  <a:pt x="1406" y="3155"/>
                  <a:pt x="1451" y="3175"/>
                  <a:pt x="1488" y="3194"/>
                </a:cubicBezTo>
                <a:cubicBezTo>
                  <a:pt x="1512" y="3206"/>
                  <a:pt x="1532" y="3218"/>
                  <a:pt x="1548" y="3228"/>
                </a:cubicBezTo>
                <a:cubicBezTo>
                  <a:pt x="1562" y="3236"/>
                  <a:pt x="1563" y="3240"/>
                  <a:pt x="1564" y="3252"/>
                </a:cubicBezTo>
                <a:cubicBezTo>
                  <a:pt x="1570" y="3389"/>
                  <a:pt x="1621" y="3526"/>
                  <a:pt x="1676" y="3644"/>
                </a:cubicBezTo>
                <a:lnTo>
                  <a:pt x="1682" y="3656"/>
                </a:lnTo>
                <a:lnTo>
                  <a:pt x="1695" y="3655"/>
                </a:lnTo>
                <a:cubicBezTo>
                  <a:pt x="1705" y="3655"/>
                  <a:pt x="1715" y="3653"/>
                  <a:pt x="1725" y="3651"/>
                </a:cubicBezTo>
                <a:cubicBezTo>
                  <a:pt x="1754" y="3711"/>
                  <a:pt x="1784" y="3767"/>
                  <a:pt x="1812" y="3811"/>
                </a:cubicBezTo>
                <a:cubicBezTo>
                  <a:pt x="1828" y="3836"/>
                  <a:pt x="1844" y="3858"/>
                  <a:pt x="1860" y="3875"/>
                </a:cubicBezTo>
                <a:cubicBezTo>
                  <a:pt x="1875" y="3892"/>
                  <a:pt x="1890" y="3905"/>
                  <a:pt x="1908" y="3911"/>
                </a:cubicBezTo>
                <a:lnTo>
                  <a:pt x="1910" y="3912"/>
                </a:lnTo>
                <a:lnTo>
                  <a:pt x="1912" y="3912"/>
                </a:lnTo>
                <a:lnTo>
                  <a:pt x="1916" y="3912"/>
                </a:lnTo>
                <a:cubicBezTo>
                  <a:pt x="1923" y="3912"/>
                  <a:pt x="1927" y="3911"/>
                  <a:pt x="1932" y="3909"/>
                </a:cubicBezTo>
                <a:cubicBezTo>
                  <a:pt x="1951" y="3904"/>
                  <a:pt x="1981" y="3890"/>
                  <a:pt x="2016" y="3871"/>
                </a:cubicBezTo>
                <a:cubicBezTo>
                  <a:pt x="2069" y="3844"/>
                  <a:pt x="2134" y="3806"/>
                  <a:pt x="2187" y="3771"/>
                </a:cubicBezTo>
                <a:cubicBezTo>
                  <a:pt x="2213" y="3753"/>
                  <a:pt x="2236" y="3736"/>
                  <a:pt x="2253" y="3721"/>
                </a:cubicBezTo>
                <a:cubicBezTo>
                  <a:pt x="2262" y="3714"/>
                  <a:pt x="2269" y="3707"/>
                  <a:pt x="2275" y="3700"/>
                </a:cubicBezTo>
                <a:cubicBezTo>
                  <a:pt x="2280" y="3693"/>
                  <a:pt x="2286" y="3686"/>
                  <a:pt x="2286" y="3674"/>
                </a:cubicBezTo>
                <a:lnTo>
                  <a:pt x="2286" y="3672"/>
                </a:lnTo>
                <a:cubicBezTo>
                  <a:pt x="2285" y="3656"/>
                  <a:pt x="2276" y="3645"/>
                  <a:pt x="2266" y="3637"/>
                </a:cubicBezTo>
                <a:cubicBezTo>
                  <a:pt x="2250" y="3625"/>
                  <a:pt x="2229" y="3617"/>
                  <a:pt x="2203" y="3611"/>
                </a:cubicBezTo>
                <a:cubicBezTo>
                  <a:pt x="2177" y="3605"/>
                  <a:pt x="2147" y="3601"/>
                  <a:pt x="2114" y="3601"/>
                </a:cubicBezTo>
                <a:cubicBezTo>
                  <a:pt x="2084" y="3601"/>
                  <a:pt x="2051" y="3604"/>
                  <a:pt x="2019" y="3611"/>
                </a:cubicBezTo>
                <a:cubicBezTo>
                  <a:pt x="2003" y="3616"/>
                  <a:pt x="2003" y="3616"/>
                  <a:pt x="1991" y="3607"/>
                </a:cubicBezTo>
                <a:cubicBezTo>
                  <a:pt x="1987" y="3604"/>
                  <a:pt x="1983" y="3600"/>
                  <a:pt x="1978" y="3595"/>
                </a:cubicBezTo>
                <a:cubicBezTo>
                  <a:pt x="1964" y="3581"/>
                  <a:pt x="1950" y="3561"/>
                  <a:pt x="1946" y="3535"/>
                </a:cubicBezTo>
                <a:lnTo>
                  <a:pt x="1943" y="3536"/>
                </a:lnTo>
                <a:cubicBezTo>
                  <a:pt x="1953" y="3527"/>
                  <a:pt x="1960" y="3519"/>
                  <a:pt x="1967" y="3511"/>
                </a:cubicBezTo>
                <a:cubicBezTo>
                  <a:pt x="1973" y="3503"/>
                  <a:pt x="1979" y="3495"/>
                  <a:pt x="1981" y="3485"/>
                </a:cubicBezTo>
                <a:lnTo>
                  <a:pt x="1982" y="3482"/>
                </a:lnTo>
                <a:lnTo>
                  <a:pt x="1982" y="3479"/>
                </a:lnTo>
                <a:cubicBezTo>
                  <a:pt x="1977" y="3403"/>
                  <a:pt x="1970" y="3312"/>
                  <a:pt x="1957" y="3227"/>
                </a:cubicBezTo>
                <a:cubicBezTo>
                  <a:pt x="1944" y="3142"/>
                  <a:pt x="1925" y="3062"/>
                  <a:pt x="1895" y="3008"/>
                </a:cubicBezTo>
                <a:cubicBezTo>
                  <a:pt x="1861" y="2949"/>
                  <a:pt x="1793" y="2857"/>
                  <a:pt x="1720" y="2770"/>
                </a:cubicBezTo>
                <a:cubicBezTo>
                  <a:pt x="1658" y="2697"/>
                  <a:pt x="1594" y="2628"/>
                  <a:pt x="1541" y="2586"/>
                </a:cubicBezTo>
                <a:cubicBezTo>
                  <a:pt x="1530" y="2578"/>
                  <a:pt x="1529" y="2576"/>
                  <a:pt x="1534" y="2566"/>
                </a:cubicBezTo>
                <a:cubicBezTo>
                  <a:pt x="1557" y="2522"/>
                  <a:pt x="1592" y="2449"/>
                  <a:pt x="1625" y="2369"/>
                </a:cubicBezTo>
                <a:cubicBezTo>
                  <a:pt x="1672" y="2253"/>
                  <a:pt x="1748" y="1933"/>
                  <a:pt x="1753" y="1805"/>
                </a:cubicBezTo>
                <a:cubicBezTo>
                  <a:pt x="1787" y="1879"/>
                  <a:pt x="1837" y="1960"/>
                  <a:pt x="1917" y="2031"/>
                </a:cubicBezTo>
                <a:lnTo>
                  <a:pt x="1926" y="2039"/>
                </a:lnTo>
                <a:lnTo>
                  <a:pt x="1937" y="2036"/>
                </a:lnTo>
                <a:cubicBezTo>
                  <a:pt x="2094" y="1988"/>
                  <a:pt x="2204" y="1877"/>
                  <a:pt x="2205" y="1876"/>
                </a:cubicBezTo>
                <a:lnTo>
                  <a:pt x="2206" y="1875"/>
                </a:lnTo>
                <a:lnTo>
                  <a:pt x="2207" y="1874"/>
                </a:lnTo>
                <a:cubicBezTo>
                  <a:pt x="2259" y="1803"/>
                  <a:pt x="2329" y="1774"/>
                  <a:pt x="2390" y="1765"/>
                </a:cubicBezTo>
                <a:lnTo>
                  <a:pt x="2398" y="1764"/>
                </a:lnTo>
                <a:cubicBezTo>
                  <a:pt x="2403" y="1764"/>
                  <a:pt x="2403" y="1763"/>
                  <a:pt x="2403" y="1766"/>
                </a:cubicBezTo>
                <a:cubicBezTo>
                  <a:pt x="2403" y="1770"/>
                  <a:pt x="2400" y="1780"/>
                  <a:pt x="2397" y="1788"/>
                </a:cubicBezTo>
                <a:cubicBezTo>
                  <a:pt x="2395" y="1791"/>
                  <a:pt x="2394" y="1795"/>
                  <a:pt x="2392" y="1797"/>
                </a:cubicBezTo>
                <a:lnTo>
                  <a:pt x="2391" y="1800"/>
                </a:lnTo>
                <a:lnTo>
                  <a:pt x="2391" y="1800"/>
                </a:lnTo>
                <a:lnTo>
                  <a:pt x="2384" y="1811"/>
                </a:lnTo>
                <a:lnTo>
                  <a:pt x="2391" y="1821"/>
                </a:lnTo>
                <a:cubicBezTo>
                  <a:pt x="2403" y="1841"/>
                  <a:pt x="2408" y="1861"/>
                  <a:pt x="2408" y="1880"/>
                </a:cubicBezTo>
                <a:cubicBezTo>
                  <a:pt x="2408" y="1913"/>
                  <a:pt x="2393" y="1945"/>
                  <a:pt x="2368" y="1972"/>
                </a:cubicBezTo>
                <a:cubicBezTo>
                  <a:pt x="2343" y="1999"/>
                  <a:pt x="2308" y="2021"/>
                  <a:pt x="2270" y="2031"/>
                </a:cubicBezTo>
                <a:lnTo>
                  <a:pt x="2262" y="2033"/>
                </a:lnTo>
                <a:lnTo>
                  <a:pt x="2258" y="2040"/>
                </a:lnTo>
                <a:cubicBezTo>
                  <a:pt x="2249" y="2055"/>
                  <a:pt x="2224" y="2078"/>
                  <a:pt x="2191" y="2101"/>
                </a:cubicBezTo>
                <a:cubicBezTo>
                  <a:pt x="2142" y="2135"/>
                  <a:pt x="2075" y="2171"/>
                  <a:pt x="2013" y="2198"/>
                </a:cubicBezTo>
                <a:cubicBezTo>
                  <a:pt x="1982" y="2212"/>
                  <a:pt x="1952" y="2223"/>
                  <a:pt x="1926" y="2231"/>
                </a:cubicBezTo>
                <a:cubicBezTo>
                  <a:pt x="1913" y="2235"/>
                  <a:pt x="1901" y="2239"/>
                  <a:pt x="1890" y="2241"/>
                </a:cubicBezTo>
                <a:cubicBezTo>
                  <a:pt x="1874" y="2244"/>
                  <a:pt x="1871" y="2245"/>
                  <a:pt x="1857" y="2235"/>
                </a:cubicBezTo>
                <a:cubicBezTo>
                  <a:pt x="1805" y="2201"/>
                  <a:pt x="1770" y="2168"/>
                  <a:pt x="1742" y="2135"/>
                </a:cubicBezTo>
                <a:lnTo>
                  <a:pt x="1711" y="2162"/>
                </a:lnTo>
                <a:cubicBezTo>
                  <a:pt x="1745" y="2201"/>
                  <a:pt x="1788" y="2242"/>
                  <a:pt x="1855" y="2281"/>
                </a:cubicBezTo>
                <a:lnTo>
                  <a:pt x="1860" y="2284"/>
                </a:lnTo>
                <a:lnTo>
                  <a:pt x="1865" y="2284"/>
                </a:lnTo>
                <a:lnTo>
                  <a:pt x="1867" y="2284"/>
                </a:lnTo>
                <a:cubicBezTo>
                  <a:pt x="1893" y="2284"/>
                  <a:pt x="1927" y="2275"/>
                  <a:pt x="1967" y="2260"/>
                </a:cubicBezTo>
                <a:cubicBezTo>
                  <a:pt x="2026" y="2239"/>
                  <a:pt x="2096" y="2206"/>
                  <a:pt x="2157" y="2170"/>
                </a:cubicBezTo>
                <a:cubicBezTo>
                  <a:pt x="2188" y="2152"/>
                  <a:pt x="2216" y="2134"/>
                  <a:pt x="2239" y="2116"/>
                </a:cubicBezTo>
                <a:cubicBezTo>
                  <a:pt x="2255" y="2103"/>
                  <a:pt x="2269" y="2091"/>
                  <a:pt x="2279" y="2079"/>
                </a:cubicBezTo>
                <a:cubicBezTo>
                  <a:pt x="2288" y="2068"/>
                  <a:pt x="2288" y="2068"/>
                  <a:pt x="2302" y="2063"/>
                </a:cubicBezTo>
                <a:cubicBezTo>
                  <a:pt x="2339" y="2049"/>
                  <a:pt x="2372" y="2027"/>
                  <a:pt x="2398" y="1999"/>
                </a:cubicBezTo>
                <a:cubicBezTo>
                  <a:pt x="2428" y="1967"/>
                  <a:pt x="2448" y="1925"/>
                  <a:pt x="2448" y="1880"/>
                </a:cubicBezTo>
                <a:cubicBezTo>
                  <a:pt x="2448" y="1859"/>
                  <a:pt x="2443" y="1836"/>
                  <a:pt x="2433" y="1815"/>
                </a:cubicBezTo>
                <a:cubicBezTo>
                  <a:pt x="2431" y="1812"/>
                  <a:pt x="2431" y="1811"/>
                  <a:pt x="2434" y="1804"/>
                </a:cubicBezTo>
                <a:cubicBezTo>
                  <a:pt x="2438" y="1793"/>
                  <a:pt x="2443" y="1781"/>
                  <a:pt x="2443" y="1766"/>
                </a:cubicBezTo>
                <a:cubicBezTo>
                  <a:pt x="2443" y="1757"/>
                  <a:pt x="2441" y="1745"/>
                  <a:pt x="2432" y="1736"/>
                </a:cubicBezTo>
                <a:cubicBezTo>
                  <a:pt x="2424" y="1727"/>
                  <a:pt x="2411" y="1723"/>
                  <a:pt x="2398" y="1724"/>
                </a:cubicBezTo>
                <a:cubicBezTo>
                  <a:pt x="2394" y="1724"/>
                  <a:pt x="2389" y="1724"/>
                  <a:pt x="2384" y="1725"/>
                </a:cubicBezTo>
                <a:cubicBezTo>
                  <a:pt x="2323" y="1734"/>
                  <a:pt x="2253" y="1761"/>
                  <a:pt x="2197" y="1822"/>
                </a:cubicBezTo>
                <a:cubicBezTo>
                  <a:pt x="2163" y="1858"/>
                  <a:pt x="2169" y="1855"/>
                  <a:pt x="2145" y="1875"/>
                </a:cubicBezTo>
                <a:cubicBezTo>
                  <a:pt x="2107" y="1907"/>
                  <a:pt x="2036" y="1958"/>
                  <a:pt x="1950" y="1989"/>
                </a:cubicBezTo>
                <a:cubicBezTo>
                  <a:pt x="1937" y="1994"/>
                  <a:pt x="1937" y="1995"/>
                  <a:pt x="1928" y="1985"/>
                </a:cubicBezTo>
                <a:cubicBezTo>
                  <a:pt x="1831" y="1893"/>
                  <a:pt x="1785" y="1783"/>
                  <a:pt x="1753" y="1699"/>
                </a:cubicBezTo>
                <a:lnTo>
                  <a:pt x="1751" y="1700"/>
                </a:lnTo>
                <a:cubicBezTo>
                  <a:pt x="1747" y="1638"/>
                  <a:pt x="1735" y="1580"/>
                  <a:pt x="1715" y="1528"/>
                </a:cubicBezTo>
                <a:cubicBezTo>
                  <a:pt x="1687" y="1457"/>
                  <a:pt x="1648" y="1404"/>
                  <a:pt x="1599" y="1368"/>
                </a:cubicBezTo>
                <a:cubicBezTo>
                  <a:pt x="1584" y="1358"/>
                  <a:pt x="1569" y="1349"/>
                  <a:pt x="1553" y="1342"/>
                </a:cubicBezTo>
                <a:cubicBezTo>
                  <a:pt x="1595" y="1269"/>
                  <a:pt x="1635" y="1233"/>
                  <a:pt x="1678" y="1209"/>
                </a:cubicBezTo>
                <a:cubicBezTo>
                  <a:pt x="1726" y="1183"/>
                  <a:pt x="1782" y="1173"/>
                  <a:pt x="1851" y="1156"/>
                </a:cubicBezTo>
                <a:cubicBezTo>
                  <a:pt x="1892" y="1145"/>
                  <a:pt x="1925" y="1117"/>
                  <a:pt x="1952" y="1083"/>
                </a:cubicBezTo>
                <a:cubicBezTo>
                  <a:pt x="1992" y="1031"/>
                  <a:pt x="2021" y="965"/>
                  <a:pt x="2040" y="910"/>
                </a:cubicBezTo>
                <a:cubicBezTo>
                  <a:pt x="2050" y="883"/>
                  <a:pt x="2057" y="858"/>
                  <a:pt x="2061" y="841"/>
                </a:cubicBezTo>
                <a:cubicBezTo>
                  <a:pt x="2064" y="828"/>
                  <a:pt x="2064" y="823"/>
                  <a:pt x="2075" y="817"/>
                </a:cubicBezTo>
                <a:cubicBezTo>
                  <a:pt x="2081" y="813"/>
                  <a:pt x="2089" y="808"/>
                  <a:pt x="2097" y="802"/>
                </a:cubicBezTo>
                <a:cubicBezTo>
                  <a:pt x="2107" y="795"/>
                  <a:pt x="2117" y="785"/>
                  <a:pt x="2125" y="774"/>
                </a:cubicBezTo>
                <a:cubicBezTo>
                  <a:pt x="2133" y="763"/>
                  <a:pt x="2140" y="749"/>
                  <a:pt x="2141" y="733"/>
                </a:cubicBezTo>
                <a:lnTo>
                  <a:pt x="2141" y="733"/>
                </a:lnTo>
                <a:lnTo>
                  <a:pt x="2141" y="732"/>
                </a:lnTo>
                <a:cubicBezTo>
                  <a:pt x="2141" y="715"/>
                  <a:pt x="2132" y="701"/>
                  <a:pt x="2123" y="689"/>
                </a:cubicBezTo>
                <a:cubicBezTo>
                  <a:pt x="2109" y="672"/>
                  <a:pt x="2090" y="658"/>
                  <a:pt x="2074" y="647"/>
                </a:cubicBezTo>
                <a:cubicBezTo>
                  <a:pt x="2070" y="645"/>
                  <a:pt x="2067" y="643"/>
                  <a:pt x="2063" y="641"/>
                </a:cubicBezTo>
                <a:cubicBezTo>
                  <a:pt x="2055" y="637"/>
                  <a:pt x="2057" y="639"/>
                  <a:pt x="2057" y="623"/>
                </a:cubicBezTo>
                <a:cubicBezTo>
                  <a:pt x="2058" y="612"/>
                  <a:pt x="2058" y="598"/>
                  <a:pt x="2058" y="581"/>
                </a:cubicBezTo>
                <a:cubicBezTo>
                  <a:pt x="2058" y="528"/>
                  <a:pt x="2054" y="453"/>
                  <a:pt x="2037" y="387"/>
                </a:cubicBezTo>
                <a:cubicBezTo>
                  <a:pt x="2076" y="361"/>
                  <a:pt x="2112" y="336"/>
                  <a:pt x="2143" y="315"/>
                </a:cubicBezTo>
                <a:cubicBezTo>
                  <a:pt x="2196" y="280"/>
                  <a:pt x="2233" y="255"/>
                  <a:pt x="2246" y="245"/>
                </a:cubicBezTo>
                <a:lnTo>
                  <a:pt x="2271" y="227"/>
                </a:lnTo>
                <a:lnTo>
                  <a:pt x="2244" y="212"/>
                </a:lnTo>
                <a:cubicBezTo>
                  <a:pt x="2191" y="180"/>
                  <a:pt x="2122" y="158"/>
                  <a:pt x="2055" y="143"/>
                </a:cubicBezTo>
                <a:cubicBezTo>
                  <a:pt x="2012" y="133"/>
                  <a:pt x="1970" y="126"/>
                  <a:pt x="1934" y="121"/>
                </a:cubicBezTo>
                <a:cubicBezTo>
                  <a:pt x="1929" y="120"/>
                  <a:pt x="1928" y="121"/>
                  <a:pt x="1933" y="117"/>
                </a:cubicBezTo>
                <a:cubicBezTo>
                  <a:pt x="1978" y="84"/>
                  <a:pt x="2025" y="47"/>
                  <a:pt x="2025" y="47"/>
                </a:cubicBezTo>
                <a:lnTo>
                  <a:pt x="2062" y="19"/>
                </a:lnTo>
                <a:lnTo>
                  <a:pt x="2016" y="11"/>
                </a:lnTo>
                <a:cubicBezTo>
                  <a:pt x="1979" y="5"/>
                  <a:pt x="1924" y="0"/>
                  <a:pt x="1860" y="0"/>
                </a:cubicBezTo>
                <a:cubicBezTo>
                  <a:pt x="1743" y="0"/>
                  <a:pt x="1591" y="16"/>
                  <a:pt x="1448" y="74"/>
                </a:cubicBezTo>
                <a:cubicBezTo>
                  <a:pt x="1311" y="129"/>
                  <a:pt x="1180" y="223"/>
                  <a:pt x="1099" y="377"/>
                </a:cubicBezTo>
                <a:cubicBezTo>
                  <a:pt x="1089" y="373"/>
                  <a:pt x="1070" y="366"/>
                  <a:pt x="1046" y="359"/>
                </a:cubicBezTo>
                <a:cubicBezTo>
                  <a:pt x="1012" y="348"/>
                  <a:pt x="969" y="337"/>
                  <a:pt x="931" y="336"/>
                </a:cubicBezTo>
                <a:cubicBezTo>
                  <a:pt x="924" y="336"/>
                  <a:pt x="916" y="337"/>
                  <a:pt x="910" y="338"/>
                </a:cubicBezTo>
                <a:lnTo>
                  <a:pt x="915" y="378"/>
                </a:lnTo>
                <a:close/>
                <a:moveTo>
                  <a:pt x="1764" y="3640"/>
                </a:moveTo>
                <a:cubicBezTo>
                  <a:pt x="1800" y="3628"/>
                  <a:pt x="1837" y="3609"/>
                  <a:pt x="1870" y="3589"/>
                </a:cubicBezTo>
                <a:cubicBezTo>
                  <a:pt x="1884" y="3580"/>
                  <a:pt x="1898" y="3571"/>
                  <a:pt x="1911" y="3562"/>
                </a:cubicBezTo>
                <a:cubicBezTo>
                  <a:pt x="1920" y="3591"/>
                  <a:pt x="1938" y="3612"/>
                  <a:pt x="1953" y="3627"/>
                </a:cubicBezTo>
                <a:cubicBezTo>
                  <a:pt x="1972" y="3646"/>
                  <a:pt x="1990" y="3655"/>
                  <a:pt x="1991" y="3655"/>
                </a:cubicBezTo>
                <a:lnTo>
                  <a:pt x="1998" y="3659"/>
                </a:lnTo>
                <a:lnTo>
                  <a:pt x="2006" y="3657"/>
                </a:lnTo>
                <a:cubicBezTo>
                  <a:pt x="2027" y="3650"/>
                  <a:pt x="2050" y="3646"/>
                  <a:pt x="2072" y="3644"/>
                </a:cubicBezTo>
                <a:cubicBezTo>
                  <a:pt x="2066" y="3652"/>
                  <a:pt x="2058" y="3662"/>
                  <a:pt x="2048" y="3672"/>
                </a:cubicBezTo>
                <a:cubicBezTo>
                  <a:pt x="2024" y="3697"/>
                  <a:pt x="1988" y="3725"/>
                  <a:pt x="1949" y="3747"/>
                </a:cubicBezTo>
                <a:cubicBezTo>
                  <a:pt x="1915" y="3766"/>
                  <a:pt x="1878" y="3781"/>
                  <a:pt x="1845" y="3787"/>
                </a:cubicBezTo>
                <a:cubicBezTo>
                  <a:pt x="1819" y="3746"/>
                  <a:pt x="1792" y="3695"/>
                  <a:pt x="1764" y="3640"/>
                </a:cubicBezTo>
                <a:close/>
                <a:moveTo>
                  <a:pt x="2119" y="3642"/>
                </a:moveTo>
                <a:cubicBezTo>
                  <a:pt x="2156" y="3642"/>
                  <a:pt x="2190" y="3648"/>
                  <a:pt x="2214" y="3656"/>
                </a:cubicBezTo>
                <a:cubicBezTo>
                  <a:pt x="2226" y="3660"/>
                  <a:pt x="2236" y="3665"/>
                  <a:pt x="2241" y="3669"/>
                </a:cubicBezTo>
                <a:cubicBezTo>
                  <a:pt x="2247" y="3673"/>
                  <a:pt x="2245" y="3673"/>
                  <a:pt x="2241" y="3677"/>
                </a:cubicBezTo>
                <a:cubicBezTo>
                  <a:pt x="2238" y="3681"/>
                  <a:pt x="2233" y="3686"/>
                  <a:pt x="2226" y="3691"/>
                </a:cubicBezTo>
                <a:cubicBezTo>
                  <a:pt x="2190" y="3722"/>
                  <a:pt x="2117" y="3769"/>
                  <a:pt x="2051" y="3806"/>
                </a:cubicBezTo>
                <a:cubicBezTo>
                  <a:pt x="2017" y="3825"/>
                  <a:pt x="1985" y="3842"/>
                  <a:pt x="1960" y="3854"/>
                </a:cubicBezTo>
                <a:cubicBezTo>
                  <a:pt x="1948" y="3860"/>
                  <a:pt x="1937" y="3865"/>
                  <a:pt x="1929" y="3868"/>
                </a:cubicBezTo>
                <a:cubicBezTo>
                  <a:pt x="1916" y="3873"/>
                  <a:pt x="1918" y="3874"/>
                  <a:pt x="1907" y="3864"/>
                </a:cubicBezTo>
                <a:cubicBezTo>
                  <a:pt x="1901" y="3860"/>
                  <a:pt x="1896" y="3854"/>
                  <a:pt x="1889" y="3848"/>
                </a:cubicBezTo>
                <a:cubicBezTo>
                  <a:pt x="1883" y="3841"/>
                  <a:pt x="1876" y="3832"/>
                  <a:pt x="1869" y="3823"/>
                </a:cubicBezTo>
                <a:cubicBezTo>
                  <a:pt x="1918" y="3811"/>
                  <a:pt x="1968" y="3786"/>
                  <a:pt x="2010" y="3757"/>
                </a:cubicBezTo>
                <a:cubicBezTo>
                  <a:pt x="2036" y="3739"/>
                  <a:pt x="2059" y="3719"/>
                  <a:pt x="2077" y="3700"/>
                </a:cubicBezTo>
                <a:cubicBezTo>
                  <a:pt x="2096" y="3681"/>
                  <a:pt x="2110" y="3663"/>
                  <a:pt x="2117" y="3645"/>
                </a:cubicBezTo>
                <a:cubicBezTo>
                  <a:pt x="2119" y="3641"/>
                  <a:pt x="2113" y="3642"/>
                  <a:pt x="2119" y="3642"/>
                </a:cubicBezTo>
                <a:close/>
                <a:moveTo>
                  <a:pt x="79" y="3394"/>
                </a:moveTo>
                <a:cubicBezTo>
                  <a:pt x="97" y="3463"/>
                  <a:pt x="120" y="3528"/>
                  <a:pt x="147" y="3584"/>
                </a:cubicBezTo>
                <a:cubicBezTo>
                  <a:pt x="171" y="3633"/>
                  <a:pt x="198" y="3674"/>
                  <a:pt x="229" y="3704"/>
                </a:cubicBezTo>
                <a:cubicBezTo>
                  <a:pt x="225" y="3717"/>
                  <a:pt x="221" y="3730"/>
                  <a:pt x="216" y="3741"/>
                </a:cubicBezTo>
                <a:cubicBezTo>
                  <a:pt x="207" y="3762"/>
                  <a:pt x="197" y="3781"/>
                  <a:pt x="186" y="3795"/>
                </a:cubicBezTo>
                <a:cubicBezTo>
                  <a:pt x="183" y="3798"/>
                  <a:pt x="181" y="3800"/>
                  <a:pt x="179" y="3803"/>
                </a:cubicBezTo>
                <a:cubicBezTo>
                  <a:pt x="164" y="3819"/>
                  <a:pt x="164" y="3819"/>
                  <a:pt x="157" y="3804"/>
                </a:cubicBezTo>
                <a:cubicBezTo>
                  <a:pt x="134" y="3765"/>
                  <a:pt x="104" y="3679"/>
                  <a:pt x="81" y="3597"/>
                </a:cubicBezTo>
                <a:cubicBezTo>
                  <a:pt x="69" y="3556"/>
                  <a:pt x="59" y="3516"/>
                  <a:pt x="52" y="3482"/>
                </a:cubicBezTo>
                <a:cubicBezTo>
                  <a:pt x="47" y="3461"/>
                  <a:pt x="44" y="3442"/>
                  <a:pt x="42" y="3428"/>
                </a:cubicBezTo>
                <a:cubicBezTo>
                  <a:pt x="40" y="3415"/>
                  <a:pt x="39" y="3414"/>
                  <a:pt x="52" y="3408"/>
                </a:cubicBezTo>
                <a:cubicBezTo>
                  <a:pt x="59" y="3404"/>
                  <a:pt x="68" y="3399"/>
                  <a:pt x="79" y="3394"/>
                </a:cubicBezTo>
                <a:close/>
                <a:moveTo>
                  <a:pt x="239" y="3656"/>
                </a:moveTo>
                <a:cubicBezTo>
                  <a:pt x="220" y="3633"/>
                  <a:pt x="201" y="3602"/>
                  <a:pt x="184" y="3566"/>
                </a:cubicBezTo>
                <a:cubicBezTo>
                  <a:pt x="157" y="3512"/>
                  <a:pt x="135" y="3447"/>
                  <a:pt x="117" y="3378"/>
                </a:cubicBezTo>
                <a:cubicBezTo>
                  <a:pt x="148" y="3366"/>
                  <a:pt x="187" y="3353"/>
                  <a:pt x="238" y="3339"/>
                </a:cubicBezTo>
                <a:cubicBezTo>
                  <a:pt x="249" y="3382"/>
                  <a:pt x="264" y="3421"/>
                  <a:pt x="278" y="3452"/>
                </a:cubicBezTo>
                <a:cubicBezTo>
                  <a:pt x="282" y="3460"/>
                  <a:pt x="285" y="3467"/>
                  <a:pt x="289" y="3473"/>
                </a:cubicBezTo>
                <a:cubicBezTo>
                  <a:pt x="258" y="3489"/>
                  <a:pt x="237" y="3509"/>
                  <a:pt x="236" y="3510"/>
                </a:cubicBezTo>
                <a:lnTo>
                  <a:pt x="226" y="3520"/>
                </a:lnTo>
                <a:lnTo>
                  <a:pt x="232" y="3533"/>
                </a:lnTo>
                <a:cubicBezTo>
                  <a:pt x="240" y="3550"/>
                  <a:pt x="244" y="3575"/>
                  <a:pt x="244" y="3602"/>
                </a:cubicBezTo>
                <a:cubicBezTo>
                  <a:pt x="244" y="3620"/>
                  <a:pt x="242" y="3638"/>
                  <a:pt x="239" y="3656"/>
                </a:cubicBezTo>
                <a:close/>
                <a:moveTo>
                  <a:pt x="1314" y="2084"/>
                </a:moveTo>
                <a:lnTo>
                  <a:pt x="1195" y="2160"/>
                </a:lnTo>
                <a:lnTo>
                  <a:pt x="1197" y="2164"/>
                </a:lnTo>
                <a:cubicBezTo>
                  <a:pt x="1193" y="2162"/>
                  <a:pt x="1188" y="2161"/>
                  <a:pt x="1184" y="2159"/>
                </a:cubicBezTo>
                <a:cubicBezTo>
                  <a:pt x="1121" y="2135"/>
                  <a:pt x="1081" y="2102"/>
                  <a:pt x="1051" y="2064"/>
                </a:cubicBezTo>
                <a:cubicBezTo>
                  <a:pt x="1024" y="2032"/>
                  <a:pt x="1005" y="1996"/>
                  <a:pt x="986" y="1959"/>
                </a:cubicBezTo>
                <a:cubicBezTo>
                  <a:pt x="983" y="1954"/>
                  <a:pt x="983" y="1952"/>
                  <a:pt x="985" y="1947"/>
                </a:cubicBezTo>
                <a:cubicBezTo>
                  <a:pt x="1025" y="1890"/>
                  <a:pt x="1114" y="1805"/>
                  <a:pt x="1240" y="1717"/>
                </a:cubicBezTo>
                <a:lnTo>
                  <a:pt x="1217" y="1684"/>
                </a:lnTo>
                <a:lnTo>
                  <a:pt x="1217" y="1684"/>
                </a:lnTo>
                <a:cubicBezTo>
                  <a:pt x="1077" y="1781"/>
                  <a:pt x="982" y="1874"/>
                  <a:pt x="942" y="1941"/>
                </a:cubicBezTo>
                <a:lnTo>
                  <a:pt x="936" y="1950"/>
                </a:lnTo>
                <a:lnTo>
                  <a:pt x="941" y="1960"/>
                </a:lnTo>
                <a:cubicBezTo>
                  <a:pt x="963" y="2002"/>
                  <a:pt x="985" y="2048"/>
                  <a:pt x="1019" y="2090"/>
                </a:cubicBezTo>
                <a:cubicBezTo>
                  <a:pt x="1053" y="2132"/>
                  <a:pt x="1100" y="2170"/>
                  <a:pt x="1169" y="2197"/>
                </a:cubicBezTo>
                <a:cubicBezTo>
                  <a:pt x="1201" y="2209"/>
                  <a:pt x="1257" y="2229"/>
                  <a:pt x="1326" y="2246"/>
                </a:cubicBezTo>
                <a:cubicBezTo>
                  <a:pt x="1343" y="2250"/>
                  <a:pt x="1344" y="2252"/>
                  <a:pt x="1344" y="2267"/>
                </a:cubicBezTo>
                <a:cubicBezTo>
                  <a:pt x="1344" y="2300"/>
                  <a:pt x="1327" y="2325"/>
                  <a:pt x="1298" y="2345"/>
                </a:cubicBezTo>
                <a:cubicBezTo>
                  <a:pt x="1270" y="2364"/>
                  <a:pt x="1231" y="2374"/>
                  <a:pt x="1193" y="2374"/>
                </a:cubicBezTo>
                <a:cubicBezTo>
                  <a:pt x="1166" y="2374"/>
                  <a:pt x="1141" y="2369"/>
                  <a:pt x="1120" y="2359"/>
                </a:cubicBezTo>
                <a:lnTo>
                  <a:pt x="1120" y="2359"/>
                </a:lnTo>
                <a:cubicBezTo>
                  <a:pt x="1092" y="2346"/>
                  <a:pt x="1066" y="2332"/>
                  <a:pt x="1042" y="2317"/>
                </a:cubicBezTo>
                <a:cubicBezTo>
                  <a:pt x="1033" y="2312"/>
                  <a:pt x="1025" y="2306"/>
                  <a:pt x="1017" y="2301"/>
                </a:cubicBezTo>
                <a:lnTo>
                  <a:pt x="1017" y="2293"/>
                </a:lnTo>
                <a:lnTo>
                  <a:pt x="1010" y="2293"/>
                </a:lnTo>
                <a:lnTo>
                  <a:pt x="1006" y="2293"/>
                </a:lnTo>
                <a:cubicBezTo>
                  <a:pt x="999" y="2288"/>
                  <a:pt x="992" y="2284"/>
                  <a:pt x="986" y="2279"/>
                </a:cubicBezTo>
                <a:cubicBezTo>
                  <a:pt x="892" y="2208"/>
                  <a:pt x="824" y="2129"/>
                  <a:pt x="783" y="2051"/>
                </a:cubicBezTo>
                <a:cubicBezTo>
                  <a:pt x="816" y="1976"/>
                  <a:pt x="856" y="1886"/>
                  <a:pt x="892" y="1806"/>
                </a:cubicBezTo>
                <a:cubicBezTo>
                  <a:pt x="917" y="1752"/>
                  <a:pt x="939" y="1702"/>
                  <a:pt x="956" y="1663"/>
                </a:cubicBezTo>
                <a:cubicBezTo>
                  <a:pt x="973" y="1625"/>
                  <a:pt x="986" y="1598"/>
                  <a:pt x="989" y="1591"/>
                </a:cubicBezTo>
                <a:cubicBezTo>
                  <a:pt x="991" y="1587"/>
                  <a:pt x="994" y="1581"/>
                  <a:pt x="997" y="1574"/>
                </a:cubicBezTo>
                <a:cubicBezTo>
                  <a:pt x="1024" y="1550"/>
                  <a:pt x="1052" y="1529"/>
                  <a:pt x="1081" y="1513"/>
                </a:cubicBezTo>
                <a:lnTo>
                  <a:pt x="1078" y="1508"/>
                </a:lnTo>
                <a:cubicBezTo>
                  <a:pt x="1137" y="1462"/>
                  <a:pt x="1196" y="1425"/>
                  <a:pt x="1253" y="1400"/>
                </a:cubicBezTo>
                <a:cubicBezTo>
                  <a:pt x="1290" y="1419"/>
                  <a:pt x="1324" y="1442"/>
                  <a:pt x="1355" y="1468"/>
                </a:cubicBezTo>
                <a:cubicBezTo>
                  <a:pt x="1434" y="1537"/>
                  <a:pt x="1486" y="1629"/>
                  <a:pt x="1486" y="1747"/>
                </a:cubicBezTo>
                <a:cubicBezTo>
                  <a:pt x="1486" y="1867"/>
                  <a:pt x="1432" y="2016"/>
                  <a:pt x="1288" y="2194"/>
                </a:cubicBezTo>
                <a:cubicBezTo>
                  <a:pt x="1271" y="2189"/>
                  <a:pt x="1255" y="2184"/>
                  <a:pt x="1241" y="2179"/>
                </a:cubicBezTo>
                <a:lnTo>
                  <a:pt x="1335" y="2118"/>
                </a:lnTo>
                <a:lnTo>
                  <a:pt x="1314" y="2084"/>
                </a:lnTo>
                <a:close/>
                <a:moveTo>
                  <a:pt x="760" y="2003"/>
                </a:moveTo>
                <a:cubicBezTo>
                  <a:pt x="750" y="1976"/>
                  <a:pt x="744" y="1949"/>
                  <a:pt x="738" y="1925"/>
                </a:cubicBezTo>
                <a:cubicBezTo>
                  <a:pt x="737" y="1918"/>
                  <a:pt x="737" y="1921"/>
                  <a:pt x="738" y="1917"/>
                </a:cubicBezTo>
                <a:cubicBezTo>
                  <a:pt x="754" y="1877"/>
                  <a:pt x="801" y="1803"/>
                  <a:pt x="859" y="1726"/>
                </a:cubicBezTo>
                <a:cubicBezTo>
                  <a:pt x="876" y="1703"/>
                  <a:pt x="895" y="1680"/>
                  <a:pt x="914" y="1658"/>
                </a:cubicBezTo>
                <a:lnTo>
                  <a:pt x="900" y="1689"/>
                </a:lnTo>
                <a:cubicBezTo>
                  <a:pt x="861" y="1777"/>
                  <a:pt x="806" y="1900"/>
                  <a:pt x="760" y="2003"/>
                </a:cubicBezTo>
                <a:close/>
                <a:moveTo>
                  <a:pt x="1041" y="1490"/>
                </a:moveTo>
                <a:cubicBezTo>
                  <a:pt x="1037" y="1492"/>
                  <a:pt x="1033" y="1495"/>
                  <a:pt x="1029" y="1498"/>
                </a:cubicBezTo>
                <a:cubicBezTo>
                  <a:pt x="1032" y="1490"/>
                  <a:pt x="1035" y="1482"/>
                  <a:pt x="1039" y="1473"/>
                </a:cubicBezTo>
                <a:cubicBezTo>
                  <a:pt x="1048" y="1448"/>
                  <a:pt x="1057" y="1421"/>
                  <a:pt x="1063" y="1397"/>
                </a:cubicBezTo>
                <a:cubicBezTo>
                  <a:pt x="1069" y="1375"/>
                  <a:pt x="1073" y="1355"/>
                  <a:pt x="1074" y="1338"/>
                </a:cubicBezTo>
                <a:cubicBezTo>
                  <a:pt x="1119" y="1346"/>
                  <a:pt x="1163" y="1360"/>
                  <a:pt x="1206" y="1378"/>
                </a:cubicBezTo>
                <a:cubicBezTo>
                  <a:pt x="1151" y="1405"/>
                  <a:pt x="1095" y="1442"/>
                  <a:pt x="1040" y="1487"/>
                </a:cubicBezTo>
                <a:lnTo>
                  <a:pt x="1041" y="1490"/>
                </a:lnTo>
                <a:close/>
                <a:moveTo>
                  <a:pt x="960" y="1553"/>
                </a:moveTo>
                <a:cubicBezTo>
                  <a:pt x="910" y="1598"/>
                  <a:pt x="865" y="1651"/>
                  <a:pt x="826" y="1702"/>
                </a:cubicBezTo>
                <a:cubicBezTo>
                  <a:pt x="763" y="1786"/>
                  <a:pt x="716" y="1867"/>
                  <a:pt x="698" y="1908"/>
                </a:cubicBezTo>
                <a:lnTo>
                  <a:pt x="696" y="1914"/>
                </a:lnTo>
                <a:lnTo>
                  <a:pt x="696" y="1919"/>
                </a:lnTo>
                <a:cubicBezTo>
                  <a:pt x="702" y="1961"/>
                  <a:pt x="716" y="2006"/>
                  <a:pt x="738" y="2052"/>
                </a:cubicBezTo>
                <a:cubicBezTo>
                  <a:pt x="713" y="2111"/>
                  <a:pt x="660" y="2242"/>
                  <a:pt x="629" y="2302"/>
                </a:cubicBezTo>
                <a:lnTo>
                  <a:pt x="629" y="2299"/>
                </a:lnTo>
                <a:lnTo>
                  <a:pt x="627" y="2299"/>
                </a:lnTo>
                <a:cubicBezTo>
                  <a:pt x="616" y="2295"/>
                  <a:pt x="561" y="2278"/>
                  <a:pt x="511" y="2247"/>
                </a:cubicBezTo>
                <a:cubicBezTo>
                  <a:pt x="486" y="2232"/>
                  <a:pt x="462" y="2213"/>
                  <a:pt x="445" y="2192"/>
                </a:cubicBezTo>
                <a:cubicBezTo>
                  <a:pt x="429" y="2170"/>
                  <a:pt x="418" y="2147"/>
                  <a:pt x="418" y="2121"/>
                </a:cubicBezTo>
                <a:lnTo>
                  <a:pt x="419" y="2112"/>
                </a:lnTo>
                <a:cubicBezTo>
                  <a:pt x="423" y="2064"/>
                  <a:pt x="442" y="2003"/>
                  <a:pt x="471" y="1939"/>
                </a:cubicBezTo>
                <a:cubicBezTo>
                  <a:pt x="514" y="1843"/>
                  <a:pt x="576" y="1739"/>
                  <a:pt x="632" y="1653"/>
                </a:cubicBezTo>
                <a:cubicBezTo>
                  <a:pt x="687" y="1570"/>
                  <a:pt x="735" y="1503"/>
                  <a:pt x="754" y="1474"/>
                </a:cubicBezTo>
                <a:cubicBezTo>
                  <a:pt x="783" y="1485"/>
                  <a:pt x="814" y="1496"/>
                  <a:pt x="843" y="1507"/>
                </a:cubicBezTo>
                <a:cubicBezTo>
                  <a:pt x="893" y="1527"/>
                  <a:pt x="937" y="1544"/>
                  <a:pt x="960" y="1553"/>
                </a:cubicBezTo>
                <a:close/>
                <a:moveTo>
                  <a:pt x="763" y="2097"/>
                </a:moveTo>
                <a:cubicBezTo>
                  <a:pt x="803" y="2164"/>
                  <a:pt x="860" y="2231"/>
                  <a:pt x="935" y="2291"/>
                </a:cubicBezTo>
                <a:cubicBezTo>
                  <a:pt x="900" y="2289"/>
                  <a:pt x="861" y="2286"/>
                  <a:pt x="820" y="2280"/>
                </a:cubicBezTo>
                <a:cubicBezTo>
                  <a:pt x="818" y="2270"/>
                  <a:pt x="815" y="2260"/>
                  <a:pt x="811" y="2248"/>
                </a:cubicBezTo>
                <a:cubicBezTo>
                  <a:pt x="801" y="2221"/>
                  <a:pt x="788" y="2190"/>
                  <a:pt x="775" y="2164"/>
                </a:cubicBezTo>
                <a:cubicBezTo>
                  <a:pt x="769" y="2152"/>
                  <a:pt x="763" y="2141"/>
                  <a:pt x="758" y="2132"/>
                </a:cubicBezTo>
                <a:cubicBezTo>
                  <a:pt x="755" y="2129"/>
                  <a:pt x="753" y="2126"/>
                  <a:pt x="751" y="2123"/>
                </a:cubicBezTo>
                <a:lnTo>
                  <a:pt x="763" y="2097"/>
                </a:lnTo>
                <a:close/>
                <a:moveTo>
                  <a:pt x="993" y="2334"/>
                </a:moveTo>
                <a:cubicBezTo>
                  <a:pt x="1027" y="2356"/>
                  <a:pt x="1063" y="2377"/>
                  <a:pt x="1102" y="2396"/>
                </a:cubicBezTo>
                <a:lnTo>
                  <a:pt x="1102" y="2396"/>
                </a:lnTo>
                <a:lnTo>
                  <a:pt x="1103" y="2396"/>
                </a:lnTo>
                <a:cubicBezTo>
                  <a:pt x="1130" y="2409"/>
                  <a:pt x="1161" y="2415"/>
                  <a:pt x="1193" y="2415"/>
                </a:cubicBezTo>
                <a:cubicBezTo>
                  <a:pt x="1238" y="2415"/>
                  <a:pt x="1285" y="2403"/>
                  <a:pt x="1321" y="2378"/>
                </a:cubicBezTo>
                <a:cubicBezTo>
                  <a:pt x="1357" y="2354"/>
                  <a:pt x="1384" y="2315"/>
                  <a:pt x="1384" y="2267"/>
                </a:cubicBezTo>
                <a:cubicBezTo>
                  <a:pt x="1384" y="2254"/>
                  <a:pt x="1383" y="2241"/>
                  <a:pt x="1379" y="2228"/>
                </a:cubicBezTo>
                <a:lnTo>
                  <a:pt x="1376" y="2216"/>
                </a:lnTo>
                <a:lnTo>
                  <a:pt x="1364" y="2213"/>
                </a:lnTo>
                <a:cubicBezTo>
                  <a:pt x="1353" y="2211"/>
                  <a:pt x="1341" y="2208"/>
                  <a:pt x="1331" y="2205"/>
                </a:cubicBezTo>
                <a:cubicBezTo>
                  <a:pt x="1470" y="2029"/>
                  <a:pt x="1527" y="1876"/>
                  <a:pt x="1527" y="1747"/>
                </a:cubicBezTo>
                <a:cubicBezTo>
                  <a:pt x="1527" y="1616"/>
                  <a:pt x="1468" y="1512"/>
                  <a:pt x="1381" y="1437"/>
                </a:cubicBezTo>
                <a:cubicBezTo>
                  <a:pt x="1357" y="1416"/>
                  <a:pt x="1330" y="1397"/>
                  <a:pt x="1302" y="1381"/>
                </a:cubicBezTo>
                <a:cubicBezTo>
                  <a:pt x="1347" y="1365"/>
                  <a:pt x="1391" y="1357"/>
                  <a:pt x="1431" y="1357"/>
                </a:cubicBezTo>
                <a:cubicBezTo>
                  <a:pt x="1485" y="1357"/>
                  <a:pt x="1534" y="1371"/>
                  <a:pt x="1575" y="1401"/>
                </a:cubicBezTo>
                <a:cubicBezTo>
                  <a:pt x="1617" y="1431"/>
                  <a:pt x="1652" y="1477"/>
                  <a:pt x="1677" y="1543"/>
                </a:cubicBezTo>
                <a:cubicBezTo>
                  <a:pt x="1702" y="1606"/>
                  <a:pt x="1713" y="1682"/>
                  <a:pt x="1713" y="1766"/>
                </a:cubicBezTo>
                <a:cubicBezTo>
                  <a:pt x="1713" y="1858"/>
                  <a:pt x="1699" y="1959"/>
                  <a:pt x="1676" y="2062"/>
                </a:cubicBezTo>
                <a:lnTo>
                  <a:pt x="1676" y="2063"/>
                </a:lnTo>
                <a:lnTo>
                  <a:pt x="1676" y="2064"/>
                </a:lnTo>
                <a:cubicBezTo>
                  <a:pt x="1665" y="2146"/>
                  <a:pt x="1628" y="2256"/>
                  <a:pt x="1587" y="2353"/>
                </a:cubicBezTo>
                <a:cubicBezTo>
                  <a:pt x="1562" y="2416"/>
                  <a:pt x="1535" y="2473"/>
                  <a:pt x="1514" y="2517"/>
                </a:cubicBezTo>
                <a:lnTo>
                  <a:pt x="1494" y="2517"/>
                </a:lnTo>
                <a:cubicBezTo>
                  <a:pt x="1430" y="2517"/>
                  <a:pt x="1279" y="2517"/>
                  <a:pt x="1122" y="2523"/>
                </a:cubicBezTo>
                <a:cubicBezTo>
                  <a:pt x="982" y="2528"/>
                  <a:pt x="838" y="2536"/>
                  <a:pt x="744" y="2552"/>
                </a:cubicBezTo>
                <a:cubicBezTo>
                  <a:pt x="757" y="2471"/>
                  <a:pt x="773" y="2394"/>
                  <a:pt x="790" y="2334"/>
                </a:cubicBezTo>
                <a:cubicBezTo>
                  <a:pt x="794" y="2332"/>
                  <a:pt x="798" y="2330"/>
                  <a:pt x="802" y="2328"/>
                </a:cubicBezTo>
                <a:cubicBezTo>
                  <a:pt x="806" y="2326"/>
                  <a:pt x="809" y="2323"/>
                  <a:pt x="813" y="2320"/>
                </a:cubicBezTo>
                <a:cubicBezTo>
                  <a:pt x="881" y="2329"/>
                  <a:pt x="941" y="2333"/>
                  <a:pt x="993" y="2334"/>
                </a:cubicBezTo>
                <a:close/>
                <a:moveTo>
                  <a:pt x="1953" y="631"/>
                </a:moveTo>
                <a:cubicBezTo>
                  <a:pt x="1953" y="617"/>
                  <a:pt x="1948" y="604"/>
                  <a:pt x="1940" y="594"/>
                </a:cubicBezTo>
                <a:cubicBezTo>
                  <a:pt x="1931" y="585"/>
                  <a:pt x="1918" y="578"/>
                  <a:pt x="1904" y="578"/>
                </a:cubicBezTo>
                <a:cubicBezTo>
                  <a:pt x="1890" y="578"/>
                  <a:pt x="1877" y="585"/>
                  <a:pt x="1869" y="594"/>
                </a:cubicBezTo>
                <a:cubicBezTo>
                  <a:pt x="1860" y="604"/>
                  <a:pt x="1855" y="617"/>
                  <a:pt x="1855" y="631"/>
                </a:cubicBezTo>
                <a:cubicBezTo>
                  <a:pt x="1855" y="644"/>
                  <a:pt x="1860" y="657"/>
                  <a:pt x="1869" y="667"/>
                </a:cubicBezTo>
                <a:cubicBezTo>
                  <a:pt x="1877" y="676"/>
                  <a:pt x="1890" y="683"/>
                  <a:pt x="1904" y="683"/>
                </a:cubicBezTo>
                <a:cubicBezTo>
                  <a:pt x="1918" y="683"/>
                  <a:pt x="1931" y="676"/>
                  <a:pt x="1939" y="667"/>
                </a:cubicBezTo>
                <a:cubicBezTo>
                  <a:pt x="1948" y="657"/>
                  <a:pt x="1953" y="644"/>
                  <a:pt x="1953" y="631"/>
                </a:cubicBezTo>
                <a:close/>
                <a:moveTo>
                  <a:pt x="1428" y="850"/>
                </a:moveTo>
                <a:cubicBezTo>
                  <a:pt x="1415" y="863"/>
                  <a:pt x="1399" y="883"/>
                  <a:pt x="1383" y="906"/>
                </a:cubicBezTo>
                <a:cubicBezTo>
                  <a:pt x="1345" y="957"/>
                  <a:pt x="1302" y="1023"/>
                  <a:pt x="1283" y="1053"/>
                </a:cubicBezTo>
                <a:cubicBezTo>
                  <a:pt x="1282" y="1054"/>
                  <a:pt x="1282" y="1054"/>
                  <a:pt x="1281" y="1053"/>
                </a:cubicBezTo>
                <a:cubicBezTo>
                  <a:pt x="1271" y="1046"/>
                  <a:pt x="1258" y="1037"/>
                  <a:pt x="1244" y="1024"/>
                </a:cubicBezTo>
                <a:cubicBezTo>
                  <a:pt x="1172" y="961"/>
                  <a:pt x="1067" y="828"/>
                  <a:pt x="1067" y="650"/>
                </a:cubicBezTo>
                <a:cubicBezTo>
                  <a:pt x="1067" y="579"/>
                  <a:pt x="1083" y="500"/>
                  <a:pt x="1125" y="415"/>
                </a:cubicBezTo>
                <a:cubicBezTo>
                  <a:pt x="1201" y="260"/>
                  <a:pt x="1327" y="167"/>
                  <a:pt x="1463" y="112"/>
                </a:cubicBezTo>
                <a:cubicBezTo>
                  <a:pt x="1600" y="57"/>
                  <a:pt x="1747" y="40"/>
                  <a:pt x="1860" y="41"/>
                </a:cubicBezTo>
                <a:cubicBezTo>
                  <a:pt x="1898" y="41"/>
                  <a:pt x="1933" y="43"/>
                  <a:pt x="1962" y="45"/>
                </a:cubicBezTo>
                <a:cubicBezTo>
                  <a:pt x="1963" y="45"/>
                  <a:pt x="1959" y="46"/>
                  <a:pt x="1951" y="53"/>
                </a:cubicBezTo>
                <a:cubicBezTo>
                  <a:pt x="1923" y="74"/>
                  <a:pt x="1890" y="100"/>
                  <a:pt x="1865" y="118"/>
                </a:cubicBezTo>
                <a:lnTo>
                  <a:pt x="1824" y="149"/>
                </a:lnTo>
                <a:lnTo>
                  <a:pt x="1875" y="154"/>
                </a:lnTo>
                <a:cubicBezTo>
                  <a:pt x="1918" y="159"/>
                  <a:pt x="1981" y="168"/>
                  <a:pt x="2046" y="182"/>
                </a:cubicBezTo>
                <a:cubicBezTo>
                  <a:pt x="2096" y="194"/>
                  <a:pt x="2147" y="210"/>
                  <a:pt x="2189" y="229"/>
                </a:cubicBezTo>
                <a:cubicBezTo>
                  <a:pt x="2197" y="232"/>
                  <a:pt x="2193" y="233"/>
                  <a:pt x="2191" y="234"/>
                </a:cubicBezTo>
                <a:cubicBezTo>
                  <a:pt x="2172" y="246"/>
                  <a:pt x="2149" y="263"/>
                  <a:pt x="2120" y="282"/>
                </a:cubicBezTo>
                <a:cubicBezTo>
                  <a:pt x="2041" y="335"/>
                  <a:pt x="1930" y="411"/>
                  <a:pt x="1824" y="490"/>
                </a:cubicBezTo>
                <a:cubicBezTo>
                  <a:pt x="1731" y="560"/>
                  <a:pt x="1642" y="630"/>
                  <a:pt x="1585" y="690"/>
                </a:cubicBezTo>
                <a:cubicBezTo>
                  <a:pt x="1572" y="704"/>
                  <a:pt x="1574" y="703"/>
                  <a:pt x="1553" y="700"/>
                </a:cubicBezTo>
                <a:cubicBezTo>
                  <a:pt x="1544" y="699"/>
                  <a:pt x="1536" y="698"/>
                  <a:pt x="1528" y="698"/>
                </a:cubicBezTo>
                <a:cubicBezTo>
                  <a:pt x="1502" y="698"/>
                  <a:pt x="1481" y="705"/>
                  <a:pt x="1465" y="716"/>
                </a:cubicBezTo>
                <a:cubicBezTo>
                  <a:pt x="1448" y="727"/>
                  <a:pt x="1438" y="741"/>
                  <a:pt x="1431" y="755"/>
                </a:cubicBezTo>
                <a:cubicBezTo>
                  <a:pt x="1424" y="768"/>
                  <a:pt x="1421" y="782"/>
                  <a:pt x="1421" y="796"/>
                </a:cubicBezTo>
                <a:cubicBezTo>
                  <a:pt x="1421" y="829"/>
                  <a:pt x="1441" y="855"/>
                  <a:pt x="1465" y="873"/>
                </a:cubicBezTo>
                <a:cubicBezTo>
                  <a:pt x="1490" y="891"/>
                  <a:pt x="1521" y="901"/>
                  <a:pt x="1551" y="904"/>
                </a:cubicBezTo>
                <a:lnTo>
                  <a:pt x="1554" y="864"/>
                </a:lnTo>
                <a:cubicBezTo>
                  <a:pt x="1532" y="862"/>
                  <a:pt x="1507" y="853"/>
                  <a:pt x="1489" y="840"/>
                </a:cubicBezTo>
                <a:cubicBezTo>
                  <a:pt x="1471" y="827"/>
                  <a:pt x="1461" y="812"/>
                  <a:pt x="1461" y="796"/>
                </a:cubicBezTo>
                <a:cubicBezTo>
                  <a:pt x="1461" y="789"/>
                  <a:pt x="1463" y="782"/>
                  <a:pt x="1467" y="773"/>
                </a:cubicBezTo>
                <a:cubicBezTo>
                  <a:pt x="1471" y="764"/>
                  <a:pt x="1478" y="756"/>
                  <a:pt x="1487" y="750"/>
                </a:cubicBezTo>
                <a:cubicBezTo>
                  <a:pt x="1497" y="743"/>
                  <a:pt x="1509" y="739"/>
                  <a:pt x="1528" y="738"/>
                </a:cubicBezTo>
                <a:cubicBezTo>
                  <a:pt x="1540" y="738"/>
                  <a:pt x="1555" y="741"/>
                  <a:pt x="1573" y="746"/>
                </a:cubicBezTo>
                <a:lnTo>
                  <a:pt x="1585" y="750"/>
                </a:lnTo>
                <a:lnTo>
                  <a:pt x="1594" y="740"/>
                </a:lnTo>
                <a:cubicBezTo>
                  <a:pt x="1662" y="661"/>
                  <a:pt x="1814" y="545"/>
                  <a:pt x="1954" y="446"/>
                </a:cubicBezTo>
                <a:cubicBezTo>
                  <a:pt x="1970" y="434"/>
                  <a:pt x="1986" y="423"/>
                  <a:pt x="2002" y="412"/>
                </a:cubicBezTo>
                <a:cubicBezTo>
                  <a:pt x="2014" y="468"/>
                  <a:pt x="2017" y="534"/>
                  <a:pt x="2017" y="581"/>
                </a:cubicBezTo>
                <a:cubicBezTo>
                  <a:pt x="2017" y="601"/>
                  <a:pt x="2017" y="617"/>
                  <a:pt x="2016" y="629"/>
                </a:cubicBezTo>
                <a:cubicBezTo>
                  <a:pt x="2016" y="640"/>
                  <a:pt x="2015" y="646"/>
                  <a:pt x="2015" y="646"/>
                </a:cubicBezTo>
                <a:lnTo>
                  <a:pt x="2014" y="660"/>
                </a:lnTo>
                <a:lnTo>
                  <a:pt x="2026" y="666"/>
                </a:lnTo>
                <a:lnTo>
                  <a:pt x="2029" y="668"/>
                </a:lnTo>
                <a:cubicBezTo>
                  <a:pt x="2037" y="672"/>
                  <a:pt x="2057" y="683"/>
                  <a:pt x="2073" y="697"/>
                </a:cubicBezTo>
                <a:cubicBezTo>
                  <a:pt x="2081" y="704"/>
                  <a:pt x="2089" y="711"/>
                  <a:pt x="2094" y="718"/>
                </a:cubicBezTo>
                <a:cubicBezTo>
                  <a:pt x="2099" y="724"/>
                  <a:pt x="2101" y="730"/>
                  <a:pt x="2100" y="732"/>
                </a:cubicBezTo>
                <a:lnTo>
                  <a:pt x="2100" y="733"/>
                </a:lnTo>
                <a:lnTo>
                  <a:pt x="2100" y="732"/>
                </a:lnTo>
                <a:cubicBezTo>
                  <a:pt x="2100" y="737"/>
                  <a:pt x="2098" y="743"/>
                  <a:pt x="2093" y="750"/>
                </a:cubicBezTo>
                <a:cubicBezTo>
                  <a:pt x="2085" y="760"/>
                  <a:pt x="2071" y="771"/>
                  <a:pt x="2060" y="779"/>
                </a:cubicBezTo>
                <a:cubicBezTo>
                  <a:pt x="2054" y="783"/>
                  <a:pt x="2049" y="786"/>
                  <a:pt x="2045" y="788"/>
                </a:cubicBezTo>
                <a:lnTo>
                  <a:pt x="2041" y="791"/>
                </a:lnTo>
                <a:lnTo>
                  <a:pt x="2039" y="791"/>
                </a:lnTo>
                <a:lnTo>
                  <a:pt x="2031" y="796"/>
                </a:lnTo>
                <a:lnTo>
                  <a:pt x="2029" y="805"/>
                </a:lnTo>
                <a:cubicBezTo>
                  <a:pt x="2029" y="805"/>
                  <a:pt x="2028" y="809"/>
                  <a:pt x="2026" y="817"/>
                </a:cubicBezTo>
                <a:cubicBezTo>
                  <a:pt x="2019" y="845"/>
                  <a:pt x="1999" y="914"/>
                  <a:pt x="1968" y="980"/>
                </a:cubicBezTo>
                <a:cubicBezTo>
                  <a:pt x="1952" y="1013"/>
                  <a:pt x="1933" y="1044"/>
                  <a:pt x="1911" y="1069"/>
                </a:cubicBezTo>
                <a:cubicBezTo>
                  <a:pt x="1890" y="1093"/>
                  <a:pt x="1866" y="1110"/>
                  <a:pt x="1841" y="1116"/>
                </a:cubicBezTo>
                <a:cubicBezTo>
                  <a:pt x="1774" y="1134"/>
                  <a:pt x="1715" y="1143"/>
                  <a:pt x="1659" y="1173"/>
                </a:cubicBezTo>
                <a:cubicBezTo>
                  <a:pt x="1607" y="1201"/>
                  <a:pt x="1560" y="1247"/>
                  <a:pt x="1514" y="1328"/>
                </a:cubicBezTo>
                <a:cubicBezTo>
                  <a:pt x="1488" y="1320"/>
                  <a:pt x="1460" y="1317"/>
                  <a:pt x="1431" y="1317"/>
                </a:cubicBezTo>
                <a:cubicBezTo>
                  <a:pt x="1425" y="1317"/>
                  <a:pt x="1419" y="1317"/>
                  <a:pt x="1413" y="1317"/>
                </a:cubicBezTo>
                <a:cubicBezTo>
                  <a:pt x="1435" y="1277"/>
                  <a:pt x="1445" y="1223"/>
                  <a:pt x="1445" y="1168"/>
                </a:cubicBezTo>
                <a:cubicBezTo>
                  <a:pt x="1445" y="1097"/>
                  <a:pt x="1428" y="1023"/>
                  <a:pt x="1385" y="973"/>
                </a:cubicBezTo>
                <a:lnTo>
                  <a:pt x="1390" y="965"/>
                </a:lnTo>
                <a:cubicBezTo>
                  <a:pt x="1415" y="928"/>
                  <a:pt x="1441" y="894"/>
                  <a:pt x="1456" y="879"/>
                </a:cubicBezTo>
                <a:lnTo>
                  <a:pt x="1428" y="850"/>
                </a:lnTo>
                <a:close/>
                <a:moveTo>
                  <a:pt x="1494" y="2557"/>
                </a:moveTo>
                <a:cubicBezTo>
                  <a:pt x="1490" y="2564"/>
                  <a:pt x="1487" y="2569"/>
                  <a:pt x="1485" y="2574"/>
                </a:cubicBezTo>
                <a:lnTo>
                  <a:pt x="1476" y="2591"/>
                </a:lnTo>
                <a:lnTo>
                  <a:pt x="1492" y="2601"/>
                </a:lnTo>
                <a:cubicBezTo>
                  <a:pt x="1540" y="2632"/>
                  <a:pt x="1618" y="2711"/>
                  <a:pt x="1689" y="2796"/>
                </a:cubicBezTo>
                <a:cubicBezTo>
                  <a:pt x="1761" y="2882"/>
                  <a:pt x="1828" y="2973"/>
                  <a:pt x="1859" y="3028"/>
                </a:cubicBezTo>
                <a:cubicBezTo>
                  <a:pt x="1885" y="3074"/>
                  <a:pt x="1904" y="3150"/>
                  <a:pt x="1917" y="3233"/>
                </a:cubicBezTo>
                <a:cubicBezTo>
                  <a:pt x="1929" y="3308"/>
                  <a:pt x="1935" y="3389"/>
                  <a:pt x="1940" y="3460"/>
                </a:cubicBezTo>
                <a:cubicBezTo>
                  <a:pt x="1941" y="3476"/>
                  <a:pt x="1943" y="3476"/>
                  <a:pt x="1935" y="3486"/>
                </a:cubicBezTo>
                <a:cubicBezTo>
                  <a:pt x="1919" y="3507"/>
                  <a:pt x="1876" y="3540"/>
                  <a:pt x="1829" y="3566"/>
                </a:cubicBezTo>
                <a:cubicBezTo>
                  <a:pt x="1795" y="3585"/>
                  <a:pt x="1758" y="3601"/>
                  <a:pt x="1727" y="3609"/>
                </a:cubicBezTo>
                <a:cubicBezTo>
                  <a:pt x="1707" y="3615"/>
                  <a:pt x="1707" y="3615"/>
                  <a:pt x="1699" y="3597"/>
                </a:cubicBezTo>
                <a:cubicBezTo>
                  <a:pt x="1648" y="3481"/>
                  <a:pt x="1604" y="3352"/>
                  <a:pt x="1604" y="3227"/>
                </a:cubicBezTo>
                <a:lnTo>
                  <a:pt x="1604" y="3218"/>
                </a:lnTo>
                <a:lnTo>
                  <a:pt x="1596" y="3211"/>
                </a:lnTo>
                <a:cubicBezTo>
                  <a:pt x="1569" y="3191"/>
                  <a:pt x="1523" y="3166"/>
                  <a:pt x="1466" y="3138"/>
                </a:cubicBezTo>
                <a:cubicBezTo>
                  <a:pt x="1381" y="3097"/>
                  <a:pt x="1271" y="3052"/>
                  <a:pt x="1168" y="3016"/>
                </a:cubicBezTo>
                <a:cubicBezTo>
                  <a:pt x="1083" y="2986"/>
                  <a:pt x="1016" y="2957"/>
                  <a:pt x="914" y="2948"/>
                </a:cubicBezTo>
                <a:lnTo>
                  <a:pt x="911" y="2989"/>
                </a:lnTo>
                <a:cubicBezTo>
                  <a:pt x="944" y="2991"/>
                  <a:pt x="997" y="3004"/>
                  <a:pt x="1058" y="3022"/>
                </a:cubicBezTo>
                <a:cubicBezTo>
                  <a:pt x="1064" y="3024"/>
                  <a:pt x="1070" y="3026"/>
                  <a:pt x="1077" y="3028"/>
                </a:cubicBezTo>
                <a:cubicBezTo>
                  <a:pt x="1030" y="3089"/>
                  <a:pt x="962" y="3169"/>
                  <a:pt x="894" y="3238"/>
                </a:cubicBezTo>
                <a:cubicBezTo>
                  <a:pt x="852" y="3282"/>
                  <a:pt x="810" y="3322"/>
                  <a:pt x="773" y="3351"/>
                </a:cubicBezTo>
                <a:cubicBezTo>
                  <a:pt x="755" y="3365"/>
                  <a:pt x="739" y="3377"/>
                  <a:pt x="725" y="3385"/>
                </a:cubicBezTo>
                <a:cubicBezTo>
                  <a:pt x="711" y="3393"/>
                  <a:pt x="700" y="3397"/>
                  <a:pt x="695" y="3398"/>
                </a:cubicBezTo>
                <a:cubicBezTo>
                  <a:pt x="666" y="3401"/>
                  <a:pt x="609" y="3414"/>
                  <a:pt x="542" y="3432"/>
                </a:cubicBezTo>
                <a:cubicBezTo>
                  <a:pt x="485" y="3448"/>
                  <a:pt x="421" y="3467"/>
                  <a:pt x="366" y="3484"/>
                </a:cubicBezTo>
                <a:cubicBezTo>
                  <a:pt x="344" y="3490"/>
                  <a:pt x="347" y="3493"/>
                  <a:pt x="335" y="3471"/>
                </a:cubicBezTo>
                <a:cubicBezTo>
                  <a:pt x="314" y="3438"/>
                  <a:pt x="287" y="3375"/>
                  <a:pt x="271" y="3304"/>
                </a:cubicBezTo>
                <a:cubicBezTo>
                  <a:pt x="269" y="3295"/>
                  <a:pt x="268" y="3295"/>
                  <a:pt x="282" y="3289"/>
                </a:cubicBezTo>
                <a:cubicBezTo>
                  <a:pt x="444" y="3206"/>
                  <a:pt x="585" y="3148"/>
                  <a:pt x="659" y="3129"/>
                </a:cubicBezTo>
                <a:lnTo>
                  <a:pt x="674" y="3125"/>
                </a:lnTo>
                <a:lnTo>
                  <a:pt x="675" y="3110"/>
                </a:lnTo>
                <a:lnTo>
                  <a:pt x="674" y="3110"/>
                </a:lnTo>
                <a:lnTo>
                  <a:pt x="675" y="3110"/>
                </a:lnTo>
                <a:lnTo>
                  <a:pt x="675" y="3110"/>
                </a:lnTo>
                <a:lnTo>
                  <a:pt x="674" y="3110"/>
                </a:lnTo>
                <a:lnTo>
                  <a:pt x="675" y="3110"/>
                </a:lnTo>
                <a:cubicBezTo>
                  <a:pt x="675" y="3099"/>
                  <a:pt x="687" y="2963"/>
                  <a:pt x="708" y="2799"/>
                </a:cubicBezTo>
                <a:cubicBezTo>
                  <a:pt x="716" y="2734"/>
                  <a:pt x="726" y="2663"/>
                  <a:pt x="737" y="2595"/>
                </a:cubicBezTo>
                <a:cubicBezTo>
                  <a:pt x="825" y="2578"/>
                  <a:pt x="978" y="2568"/>
                  <a:pt x="1124" y="2563"/>
                </a:cubicBezTo>
                <a:cubicBezTo>
                  <a:pt x="1280" y="2558"/>
                  <a:pt x="1430" y="2557"/>
                  <a:pt x="1494" y="2557"/>
                </a:cubicBezTo>
                <a:close/>
                <a:moveTo>
                  <a:pt x="731" y="2168"/>
                </a:moveTo>
                <a:cubicBezTo>
                  <a:pt x="740" y="2184"/>
                  <a:pt x="751" y="2207"/>
                  <a:pt x="760" y="2229"/>
                </a:cubicBezTo>
                <a:cubicBezTo>
                  <a:pt x="766" y="2244"/>
                  <a:pt x="772" y="2258"/>
                  <a:pt x="776" y="2271"/>
                </a:cubicBezTo>
                <a:cubicBezTo>
                  <a:pt x="777" y="2276"/>
                  <a:pt x="778" y="2280"/>
                  <a:pt x="779" y="2284"/>
                </a:cubicBezTo>
                <a:cubicBezTo>
                  <a:pt x="781" y="2294"/>
                  <a:pt x="781" y="2294"/>
                  <a:pt x="775" y="2296"/>
                </a:cubicBezTo>
                <a:cubicBezTo>
                  <a:pt x="771" y="2298"/>
                  <a:pt x="765" y="2300"/>
                  <a:pt x="759" y="2302"/>
                </a:cubicBezTo>
                <a:cubicBezTo>
                  <a:pt x="733" y="2310"/>
                  <a:pt x="695" y="2318"/>
                  <a:pt x="663" y="2323"/>
                </a:cubicBezTo>
                <a:cubicBezTo>
                  <a:pt x="672" y="2306"/>
                  <a:pt x="680" y="2289"/>
                  <a:pt x="687" y="2273"/>
                </a:cubicBezTo>
                <a:cubicBezTo>
                  <a:pt x="696" y="2255"/>
                  <a:pt x="702" y="2238"/>
                  <a:pt x="706" y="2227"/>
                </a:cubicBezTo>
                <a:cubicBezTo>
                  <a:pt x="711" y="2215"/>
                  <a:pt x="711" y="2215"/>
                  <a:pt x="717" y="2200"/>
                </a:cubicBezTo>
                <a:lnTo>
                  <a:pt x="731" y="2168"/>
                </a:lnTo>
                <a:close/>
                <a:moveTo>
                  <a:pt x="1330" y="2849"/>
                </a:moveTo>
                <a:cubicBezTo>
                  <a:pt x="1415" y="2831"/>
                  <a:pt x="1478" y="2791"/>
                  <a:pt x="1518" y="2750"/>
                </a:cubicBezTo>
                <a:lnTo>
                  <a:pt x="1490" y="2721"/>
                </a:lnTo>
                <a:cubicBezTo>
                  <a:pt x="1454" y="2757"/>
                  <a:pt x="1398" y="2793"/>
                  <a:pt x="1321" y="2809"/>
                </a:cubicBezTo>
                <a:lnTo>
                  <a:pt x="1330" y="2849"/>
                </a:lnTo>
                <a:close/>
                <a:moveTo>
                  <a:pt x="978" y="1517"/>
                </a:moveTo>
                <a:cubicBezTo>
                  <a:pt x="953" y="1507"/>
                  <a:pt x="891" y="1482"/>
                  <a:pt x="826" y="1458"/>
                </a:cubicBezTo>
                <a:cubicBezTo>
                  <a:pt x="784" y="1441"/>
                  <a:pt x="740" y="1425"/>
                  <a:pt x="705" y="1412"/>
                </a:cubicBezTo>
                <a:cubicBezTo>
                  <a:pt x="695" y="1408"/>
                  <a:pt x="686" y="1405"/>
                  <a:pt x="678" y="1402"/>
                </a:cubicBezTo>
                <a:cubicBezTo>
                  <a:pt x="686" y="1393"/>
                  <a:pt x="694" y="1384"/>
                  <a:pt x="702" y="1375"/>
                </a:cubicBezTo>
                <a:cubicBezTo>
                  <a:pt x="754" y="1320"/>
                  <a:pt x="813" y="1285"/>
                  <a:pt x="894" y="1285"/>
                </a:cubicBezTo>
                <a:cubicBezTo>
                  <a:pt x="932" y="1285"/>
                  <a:pt x="975" y="1293"/>
                  <a:pt x="1024" y="1311"/>
                </a:cubicBezTo>
                <a:lnTo>
                  <a:pt x="1027" y="1303"/>
                </a:lnTo>
                <a:cubicBezTo>
                  <a:pt x="1015" y="1278"/>
                  <a:pt x="1010" y="1275"/>
                  <a:pt x="995" y="1259"/>
                </a:cubicBezTo>
                <a:cubicBezTo>
                  <a:pt x="959" y="1249"/>
                  <a:pt x="925" y="1244"/>
                  <a:pt x="894" y="1244"/>
                </a:cubicBezTo>
                <a:cubicBezTo>
                  <a:pt x="800" y="1244"/>
                  <a:pt x="729" y="1287"/>
                  <a:pt x="672" y="1347"/>
                </a:cubicBezTo>
                <a:cubicBezTo>
                  <a:pt x="660" y="1360"/>
                  <a:pt x="648" y="1374"/>
                  <a:pt x="637" y="1388"/>
                </a:cubicBezTo>
                <a:cubicBezTo>
                  <a:pt x="635" y="1388"/>
                  <a:pt x="633" y="1387"/>
                  <a:pt x="631" y="1387"/>
                </a:cubicBezTo>
                <a:lnTo>
                  <a:pt x="627" y="1402"/>
                </a:lnTo>
                <a:cubicBezTo>
                  <a:pt x="595" y="1446"/>
                  <a:pt x="567" y="1494"/>
                  <a:pt x="540" y="1542"/>
                </a:cubicBezTo>
                <a:cubicBezTo>
                  <a:pt x="535" y="1550"/>
                  <a:pt x="534" y="1550"/>
                  <a:pt x="528" y="1548"/>
                </a:cubicBezTo>
                <a:cubicBezTo>
                  <a:pt x="501" y="1542"/>
                  <a:pt x="482" y="1530"/>
                  <a:pt x="469" y="1516"/>
                </a:cubicBezTo>
                <a:cubicBezTo>
                  <a:pt x="453" y="1498"/>
                  <a:pt x="445" y="1475"/>
                  <a:pt x="445" y="1452"/>
                </a:cubicBezTo>
                <a:cubicBezTo>
                  <a:pt x="445" y="1446"/>
                  <a:pt x="446" y="1442"/>
                  <a:pt x="449" y="1436"/>
                </a:cubicBezTo>
                <a:cubicBezTo>
                  <a:pt x="457" y="1418"/>
                  <a:pt x="477" y="1377"/>
                  <a:pt x="508" y="1334"/>
                </a:cubicBezTo>
                <a:cubicBezTo>
                  <a:pt x="572" y="1246"/>
                  <a:pt x="648" y="1181"/>
                  <a:pt x="757" y="1181"/>
                </a:cubicBezTo>
                <a:cubicBezTo>
                  <a:pt x="815" y="1181"/>
                  <a:pt x="883" y="1196"/>
                  <a:pt x="936" y="1221"/>
                </a:cubicBezTo>
                <a:cubicBezTo>
                  <a:pt x="963" y="1234"/>
                  <a:pt x="986" y="1249"/>
                  <a:pt x="1003" y="1267"/>
                </a:cubicBezTo>
                <a:cubicBezTo>
                  <a:pt x="1015" y="1279"/>
                  <a:pt x="1024" y="1292"/>
                  <a:pt x="1029" y="1306"/>
                </a:cubicBezTo>
                <a:cubicBezTo>
                  <a:pt x="1031" y="1315"/>
                  <a:pt x="1032" y="1313"/>
                  <a:pt x="1034" y="1330"/>
                </a:cubicBezTo>
                <a:cubicBezTo>
                  <a:pt x="1034" y="1343"/>
                  <a:pt x="1030" y="1364"/>
                  <a:pt x="1024" y="1386"/>
                </a:cubicBezTo>
                <a:cubicBezTo>
                  <a:pt x="1013" y="1428"/>
                  <a:pt x="994" y="1478"/>
                  <a:pt x="978" y="1517"/>
                </a:cubicBezTo>
                <a:close/>
                <a:moveTo>
                  <a:pt x="1767" y="945"/>
                </a:moveTo>
                <a:cubicBezTo>
                  <a:pt x="1784" y="978"/>
                  <a:pt x="1811" y="998"/>
                  <a:pt x="1833" y="1010"/>
                </a:cubicBezTo>
                <a:cubicBezTo>
                  <a:pt x="1855" y="1021"/>
                  <a:pt x="1873" y="1025"/>
                  <a:pt x="1874" y="1025"/>
                </a:cubicBezTo>
                <a:lnTo>
                  <a:pt x="1882" y="985"/>
                </a:lnTo>
                <a:lnTo>
                  <a:pt x="1882" y="985"/>
                </a:lnTo>
                <a:cubicBezTo>
                  <a:pt x="1880" y="985"/>
                  <a:pt x="1865" y="981"/>
                  <a:pt x="1849" y="972"/>
                </a:cubicBezTo>
                <a:cubicBezTo>
                  <a:pt x="1832" y="963"/>
                  <a:pt x="1814" y="948"/>
                  <a:pt x="1803" y="926"/>
                </a:cubicBezTo>
                <a:lnTo>
                  <a:pt x="1767" y="945"/>
                </a:lnTo>
                <a:close/>
                <a:moveTo>
                  <a:pt x="982" y="262"/>
                </a:moveTo>
                <a:cubicBezTo>
                  <a:pt x="1008" y="272"/>
                  <a:pt x="1032" y="282"/>
                  <a:pt x="1050" y="289"/>
                </a:cubicBezTo>
                <a:cubicBezTo>
                  <a:pt x="1068" y="296"/>
                  <a:pt x="1079" y="300"/>
                  <a:pt x="1079" y="300"/>
                </a:cubicBezTo>
                <a:lnTo>
                  <a:pt x="1094" y="262"/>
                </a:lnTo>
                <a:cubicBezTo>
                  <a:pt x="1094" y="262"/>
                  <a:pt x="1049" y="244"/>
                  <a:pt x="996" y="224"/>
                </a:cubicBezTo>
                <a:lnTo>
                  <a:pt x="982" y="2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337B25A1-109D-8040-9A39-1E92F70EB70E}"/>
              </a:ext>
            </a:extLst>
          </p:cNvPr>
          <p:cNvSpPr/>
          <p:nvPr/>
        </p:nvSpPr>
        <p:spPr>
          <a:xfrm>
            <a:off x="4422273" y="164343"/>
            <a:ext cx="68796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Проект 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«Меняем мир САМИ»</a:t>
            </a:r>
            <a:endParaRPr lang="ru-RU" sz="4000" b="1" dirty="0">
              <a:solidFill>
                <a:schemeClr val="bg1"/>
              </a:solidFill>
              <a:latin typeface="SB Sans Text Semibold" panose="020B0503040504020204" pitchFamily="34" charset="0"/>
              <a:cs typeface="SB Sans Text Semibold" panose="020B0503040504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337B25A1-109D-8040-9A39-1E92F70EB70E}"/>
              </a:ext>
            </a:extLst>
          </p:cNvPr>
          <p:cNvSpPr/>
          <p:nvPr/>
        </p:nvSpPr>
        <p:spPr>
          <a:xfrm>
            <a:off x="5777414" y="2449323"/>
            <a:ext cx="55245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С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– сотрудничество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 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– активность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– мобильность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инициативность  </a:t>
            </a:r>
          </a:p>
        </p:txBody>
      </p:sp>
      <p:sp>
        <p:nvSpPr>
          <p:cNvPr id="9" name="Прямоугольник 2"/>
          <p:cNvSpPr>
            <a:spLocks noChangeArrowheads="1"/>
          </p:cNvSpPr>
          <p:nvPr/>
        </p:nvSpPr>
        <p:spPr bwMode="auto">
          <a:xfrm>
            <a:off x="3262313" y="1629128"/>
            <a:ext cx="91995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sz="2400" b="1" dirty="0">
                <a:solidFill>
                  <a:schemeClr val="bg1"/>
                </a:solidFill>
              </a:rPr>
              <a:t>(развитие личностного потенциала через формирование  эмоционально-комфортной и творческой среды)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422273" y="4395188"/>
            <a:ext cx="718185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ru-RU" b="1" dirty="0" smtClean="0">
                <a:solidFill>
                  <a:schemeClr val="bg1"/>
                </a:solidFill>
                <a:latin typeface="SB Sans Text Thin"/>
                <a:ea typeface="SB Sans Text Thin"/>
                <a:cs typeface="SB Sans Text Thin"/>
              </a:rPr>
              <a:t>МОУ </a:t>
            </a:r>
            <a:r>
              <a:rPr lang="ru-RU" b="1" dirty="0">
                <a:solidFill>
                  <a:schemeClr val="bg1"/>
                </a:solidFill>
                <a:latin typeface="SB Sans Text Thin"/>
                <a:ea typeface="SB Sans Text Thin"/>
                <a:cs typeface="SB Sans Text Thin"/>
              </a:rPr>
              <a:t>СОШ </a:t>
            </a:r>
            <a:r>
              <a:rPr lang="ru-RU" b="1" dirty="0" err="1">
                <a:solidFill>
                  <a:schemeClr val="bg1"/>
                </a:solidFill>
                <a:latin typeface="SB Sans Text Thin"/>
                <a:ea typeface="SB Sans Text Thin"/>
                <a:cs typeface="SB Sans Text Thin"/>
              </a:rPr>
              <a:t>с.Поима</a:t>
            </a:r>
            <a:r>
              <a:rPr lang="ru-RU" b="1" dirty="0">
                <a:solidFill>
                  <a:schemeClr val="bg1"/>
                </a:solidFill>
                <a:latin typeface="SB Sans Text Thin"/>
                <a:ea typeface="SB Sans Text Thin"/>
                <a:cs typeface="SB Sans Text Thin"/>
              </a:rPr>
              <a:t> Белинского района </a:t>
            </a:r>
            <a:r>
              <a:rPr lang="ru-RU" b="1" dirty="0" smtClean="0">
                <a:solidFill>
                  <a:schemeClr val="bg1"/>
                </a:solidFill>
                <a:latin typeface="SB Sans Text Thin"/>
                <a:ea typeface="SB Sans Text Thin"/>
                <a:cs typeface="SB Sans Text Thin"/>
              </a:rPr>
              <a:t>Пензенской </a:t>
            </a:r>
            <a:r>
              <a:rPr lang="ru-RU" b="1" dirty="0">
                <a:solidFill>
                  <a:schemeClr val="bg1"/>
                </a:solidFill>
                <a:latin typeface="SB Sans Text Thin"/>
                <a:ea typeface="SB Sans Text Thin"/>
                <a:cs typeface="SB Sans Text Thin"/>
              </a:rPr>
              <a:t>области </a:t>
            </a:r>
            <a:endParaRPr lang="ru-RU" b="1" dirty="0" smtClean="0">
              <a:solidFill>
                <a:schemeClr val="bg1"/>
              </a:solidFill>
              <a:latin typeface="SB Sans Text Thin"/>
              <a:ea typeface="SB Sans Text Thin"/>
              <a:cs typeface="SB Sans Text Thin"/>
            </a:endParaRPr>
          </a:p>
          <a:p>
            <a:pPr algn="ctr" eaLnBrk="1" hangingPunct="1"/>
            <a:r>
              <a:rPr lang="ru-RU" b="1" dirty="0" smtClean="0">
                <a:solidFill>
                  <a:schemeClr val="bg1"/>
                </a:solidFill>
                <a:latin typeface="SB Sans Text Thin"/>
                <a:ea typeface="SB Sans Text Thin"/>
                <a:cs typeface="SB Sans Text Thin"/>
              </a:rPr>
              <a:t>им</a:t>
            </a:r>
            <a:r>
              <a:rPr lang="ru-RU" b="1" dirty="0">
                <a:solidFill>
                  <a:schemeClr val="bg1"/>
                </a:solidFill>
                <a:latin typeface="SB Sans Text Thin"/>
                <a:ea typeface="SB Sans Text Thin"/>
                <a:cs typeface="SB Sans Text Thin"/>
              </a:rPr>
              <a:t>. П.П. </a:t>
            </a:r>
            <a:r>
              <a:rPr lang="ru-RU" b="1" dirty="0" err="1" smtClean="0">
                <a:solidFill>
                  <a:schemeClr val="bg1"/>
                </a:solidFill>
                <a:latin typeface="SB Sans Text Thin"/>
                <a:ea typeface="SB Sans Text Thin"/>
                <a:cs typeface="SB Sans Text Thin"/>
              </a:rPr>
              <a:t>Липачёва</a:t>
            </a:r>
            <a:endParaRPr lang="ru-RU" b="1" dirty="0" smtClean="0">
              <a:solidFill>
                <a:schemeClr val="bg1"/>
              </a:solidFill>
              <a:latin typeface="SB Sans Text Thin"/>
              <a:ea typeface="SB Sans Text Thin"/>
              <a:cs typeface="SB Sans Text Thin"/>
            </a:endParaRPr>
          </a:p>
          <a:p>
            <a:pPr algn="ctr" eaLnBrk="1" hangingPunct="1"/>
            <a:endParaRPr lang="ru-RU" b="1" dirty="0">
              <a:solidFill>
                <a:schemeClr val="bg1"/>
              </a:solidFill>
              <a:latin typeface="SB Sans Text Thin"/>
              <a:ea typeface="SB Sans Text Thin"/>
              <a:cs typeface="SB Sans Text Thin"/>
            </a:endParaRPr>
          </a:p>
          <a:p>
            <a:pPr algn="ctr" eaLnBrk="1" hangingPunct="1"/>
            <a:r>
              <a:rPr lang="ru-RU" b="1" dirty="0" smtClean="0">
                <a:solidFill>
                  <a:schemeClr val="bg1"/>
                </a:solidFill>
                <a:latin typeface="SB Sans Text Thin"/>
                <a:ea typeface="SB Sans Text Thin"/>
                <a:cs typeface="SB Sans Text Thin"/>
              </a:rPr>
              <a:t>Состав </a:t>
            </a:r>
            <a:r>
              <a:rPr lang="ru-RU" b="1" dirty="0">
                <a:solidFill>
                  <a:schemeClr val="bg1"/>
                </a:solidFill>
                <a:latin typeface="SB Sans Text Thin"/>
                <a:ea typeface="SB Sans Text Thin"/>
                <a:cs typeface="SB Sans Text Thin"/>
              </a:rPr>
              <a:t>управленческой </a:t>
            </a:r>
            <a:r>
              <a:rPr lang="ru-RU" b="1" dirty="0" smtClean="0">
                <a:solidFill>
                  <a:schemeClr val="bg1"/>
                </a:solidFill>
                <a:latin typeface="SB Sans Text Thin"/>
                <a:ea typeface="SB Sans Text Thin"/>
                <a:cs typeface="SB Sans Text Thin"/>
              </a:rPr>
              <a:t>команды:</a:t>
            </a:r>
          </a:p>
          <a:p>
            <a:pPr algn="ctr" eaLnBrk="1" hangingPunct="1"/>
            <a:r>
              <a:rPr lang="ru-RU" dirty="0">
                <a:solidFill>
                  <a:schemeClr val="bg1"/>
                </a:solidFill>
                <a:latin typeface="SB Sans Text Thin"/>
                <a:ea typeface="SB Sans Text Thin"/>
                <a:cs typeface="SB Sans Text Thin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SB Sans Text Thin"/>
                <a:ea typeface="SB Sans Text Thin"/>
                <a:cs typeface="SB Sans Text Thin"/>
              </a:rPr>
              <a:t>                                        Родионова </a:t>
            </a:r>
            <a:r>
              <a:rPr lang="ru-RU" dirty="0">
                <a:solidFill>
                  <a:schemeClr val="bg1"/>
                </a:solidFill>
                <a:latin typeface="SB Sans Text Thin"/>
                <a:ea typeface="SB Sans Text Thin"/>
                <a:cs typeface="SB Sans Text Thin"/>
              </a:rPr>
              <a:t>О.И., директор школы</a:t>
            </a:r>
          </a:p>
          <a:p>
            <a:pPr algn="r" eaLnBrk="1" hangingPunct="1"/>
            <a:r>
              <a:rPr lang="ru-RU" dirty="0" err="1">
                <a:solidFill>
                  <a:schemeClr val="bg1"/>
                </a:solidFill>
                <a:latin typeface="SB Sans Text Thin"/>
                <a:ea typeface="SB Sans Text Thin"/>
                <a:cs typeface="SB Sans Text Thin"/>
              </a:rPr>
              <a:t>Роганова</a:t>
            </a:r>
            <a:r>
              <a:rPr lang="ru-RU" dirty="0">
                <a:solidFill>
                  <a:schemeClr val="bg1"/>
                </a:solidFill>
                <a:latin typeface="SB Sans Text Thin"/>
                <a:ea typeface="SB Sans Text Thin"/>
                <a:cs typeface="SB Sans Text Thin"/>
              </a:rPr>
              <a:t> М.М., зам. директора по </a:t>
            </a:r>
            <a:r>
              <a:rPr lang="ru-RU" dirty="0" smtClean="0">
                <a:solidFill>
                  <a:schemeClr val="bg1"/>
                </a:solidFill>
                <a:latin typeface="SB Sans Text Thin"/>
                <a:ea typeface="SB Sans Text Thin"/>
                <a:cs typeface="SB Sans Text Thin"/>
              </a:rPr>
              <a:t>ВР</a:t>
            </a:r>
          </a:p>
          <a:p>
            <a:pPr algn="ctr" eaLnBrk="1" hangingPunct="1"/>
            <a:r>
              <a:rPr lang="ru-RU" sz="1600" dirty="0">
                <a:solidFill>
                  <a:schemeClr val="bg1"/>
                </a:solidFill>
                <a:latin typeface="SB Sans Text Thin"/>
                <a:ea typeface="SB Sans Text Thin"/>
                <a:cs typeface="SB Sans Text Thin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SB Sans Text Thin"/>
                <a:ea typeface="SB Sans Text Thin"/>
                <a:cs typeface="SB Sans Text Thin"/>
              </a:rPr>
              <a:t>                                          </a:t>
            </a:r>
            <a:r>
              <a:rPr lang="ru-RU" dirty="0" err="1" smtClean="0">
                <a:solidFill>
                  <a:schemeClr val="bg1"/>
                </a:solidFill>
                <a:latin typeface="SB Sans Text Thin"/>
                <a:ea typeface="SB Sans Text Thin"/>
                <a:cs typeface="SB Sans Text Thin"/>
              </a:rPr>
              <a:t>Роганова</a:t>
            </a:r>
            <a:r>
              <a:rPr lang="ru-RU" dirty="0" smtClean="0">
                <a:solidFill>
                  <a:schemeClr val="bg1"/>
                </a:solidFill>
                <a:latin typeface="SB Sans Text Thin"/>
                <a:ea typeface="SB Sans Text Thin"/>
                <a:cs typeface="SB Sans Text Thin"/>
              </a:rPr>
              <a:t> О.Е., педагог-психолог</a:t>
            </a:r>
          </a:p>
          <a:p>
            <a:pPr algn="ctr" eaLnBrk="1" hangingPunct="1"/>
            <a:r>
              <a:rPr lang="ru-RU" dirty="0" smtClean="0">
                <a:solidFill>
                  <a:schemeClr val="bg1"/>
                </a:solidFill>
                <a:latin typeface="SB Sans Text Thin"/>
                <a:ea typeface="SB Sans Text Thin"/>
                <a:cs typeface="SB Sans Text Thin"/>
              </a:rPr>
              <a:t>                                          Панина </a:t>
            </a:r>
            <a:r>
              <a:rPr lang="ru-RU" dirty="0">
                <a:solidFill>
                  <a:schemeClr val="bg1"/>
                </a:solidFill>
                <a:latin typeface="SB Sans Text Thin"/>
                <a:ea typeface="SB Sans Text Thin"/>
                <a:cs typeface="SB Sans Text Thin"/>
              </a:rPr>
              <a:t>Т.Ю., социальный педагог</a:t>
            </a:r>
          </a:p>
        </p:txBody>
      </p:sp>
    </p:spTree>
    <p:extLst>
      <p:ext uri="{BB962C8B-B14F-4D97-AF65-F5344CB8AC3E}">
        <p14:creationId xmlns:p14="http://schemas.microsoft.com/office/powerpoint/2010/main" val="244718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BE1239E3-04C5-BB4C-9550-2A0B9E10F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" y="1163637"/>
            <a:ext cx="121666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</a:rPr>
              <a:t>Состояние </a:t>
            </a:r>
            <a:r>
              <a:rPr lang="ru-RU" sz="3200" b="1" dirty="0">
                <a:solidFill>
                  <a:srgbClr val="00B050"/>
                </a:solidFill>
              </a:rPr>
              <a:t>ключевых характеристик ОС ОО в начале проекта </a:t>
            </a:r>
            <a:endParaRPr lang="ru-RU" altLang="ru-RU" sz="3200" b="1" cap="all" dirty="0">
              <a:solidFill>
                <a:srgbClr val="00B050"/>
              </a:solidFill>
              <a:latin typeface="SB Sans Text Semibold" panose="020B0503040504020204" pitchFamily="34" charset="0"/>
              <a:ea typeface="FedraSansPro-LightItalic" charset="0"/>
              <a:cs typeface="SB Sans Text Semibold" panose="020B0503040504020204" pitchFamily="34" charset="0"/>
            </a:endParaRPr>
          </a:p>
        </p:txBody>
      </p:sp>
      <p:sp>
        <p:nvSpPr>
          <p:cNvPr id="4" name="Выноска со стрелкой вправо 3"/>
          <p:cNvSpPr/>
          <p:nvPr/>
        </p:nvSpPr>
        <p:spPr>
          <a:xfrm>
            <a:off x="558800" y="3708400"/>
            <a:ext cx="3429000" cy="2349500"/>
          </a:xfrm>
          <a:prstGeom prst="rightArrowCallo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11200" y="3918288"/>
            <a:ext cx="259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>
                <a:latin typeface="Arial Black" pitchFamily="34" charset="0"/>
              </a:rPr>
              <a:t>Зависимость участников </a:t>
            </a:r>
            <a:r>
              <a:rPr lang="ru-RU" dirty="0" smtClean="0">
                <a:latin typeface="Arial Black" pitchFamily="34" charset="0"/>
              </a:rPr>
              <a:t>образовательного </a:t>
            </a:r>
            <a:r>
              <a:rPr lang="ru-RU" dirty="0">
                <a:latin typeface="Arial Black" pitchFamily="34" charset="0"/>
              </a:rPr>
              <a:t>процесса </a:t>
            </a:r>
            <a:endParaRPr lang="ru-RU" dirty="0" smtClean="0">
              <a:latin typeface="Arial Black" pitchFamily="34" charset="0"/>
            </a:endParaRPr>
          </a:p>
          <a:p>
            <a:r>
              <a:rPr lang="ru-RU" dirty="0" smtClean="0">
                <a:latin typeface="Arial Black" pitchFamily="34" charset="0"/>
              </a:rPr>
              <a:t>на 70</a:t>
            </a:r>
            <a:r>
              <a:rPr lang="ru-RU" dirty="0">
                <a:latin typeface="Arial Black" pitchFamily="34" charset="0"/>
              </a:rPr>
              <a:t>% </a:t>
            </a:r>
          </a:p>
        </p:txBody>
      </p:sp>
      <p:sp>
        <p:nvSpPr>
          <p:cNvPr id="7" name="Выноска со стрелкой вправо 6"/>
          <p:cNvSpPr/>
          <p:nvPr/>
        </p:nvSpPr>
        <p:spPr>
          <a:xfrm rot="5400000">
            <a:off x="4492625" y="1279525"/>
            <a:ext cx="2152650" cy="3162300"/>
          </a:xfrm>
          <a:prstGeom prst="right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ыноска со стрелкой вправо 7"/>
          <p:cNvSpPr/>
          <p:nvPr/>
        </p:nvSpPr>
        <p:spPr>
          <a:xfrm rot="10800000">
            <a:off x="7353298" y="3708400"/>
            <a:ext cx="3594101" cy="2349500"/>
          </a:xfrm>
          <a:prstGeom prst="rightArrow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298950" y="4089400"/>
            <a:ext cx="2520950" cy="21209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273550" y="1656080"/>
            <a:ext cx="2762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dirty="0" smtClean="0">
                <a:latin typeface="Arial Black" pitchFamily="34" charset="0"/>
              </a:rPr>
              <a:t>Отсутствие креативного пространства – 40%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68268" y="3937001"/>
            <a:ext cx="22690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dirty="0"/>
          </a:p>
          <a:p>
            <a:pPr algn="r"/>
            <a:r>
              <a:rPr lang="ru-RU" dirty="0" smtClean="0">
                <a:latin typeface="Arial Black" pitchFamily="34" charset="0"/>
              </a:rPr>
              <a:t>Черты догматического и карьерного типа среды ОО – 80%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29100" y="4564618"/>
            <a:ext cx="2590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400" dirty="0" smtClean="0">
                <a:latin typeface="Arial Black" pitchFamily="34" charset="0"/>
              </a:rPr>
              <a:t>МОУ СОШ </a:t>
            </a:r>
          </a:p>
          <a:p>
            <a:pPr algn="ctr"/>
            <a:r>
              <a:rPr lang="ru-RU" sz="2400" dirty="0" err="1" smtClean="0">
                <a:latin typeface="Arial Black" pitchFamily="34" charset="0"/>
              </a:rPr>
              <a:t>с.Поима</a:t>
            </a:r>
            <a:endParaRPr lang="ru-RU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23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F537B310-5E6E-9947-87FB-D3772132B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19800"/>
            <a:ext cx="12166603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ts val="1331"/>
              </a:spcBef>
              <a:buClr>
                <a:srgbClr val="F69200"/>
              </a:buClr>
              <a:buSzPct val="100000"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КЛЮЧЕВАЯ ПРОБЛЕМА ПРОЕКТА</a:t>
            </a:r>
          </a:p>
        </p:txBody>
      </p:sp>
      <p:sp>
        <p:nvSpPr>
          <p:cNvPr id="4" name="Shape 485">
            <a:extLst>
              <a:ext uri="{FF2B5EF4-FFF2-40B4-BE49-F238E27FC236}">
                <a16:creationId xmlns:a16="http://schemas.microsoft.com/office/drawing/2014/main" xmlns="" id="{A7001191-AB0E-5949-9E3C-31D60D469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2181225"/>
            <a:ext cx="11304587" cy="4392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60831" rIns="0" bIns="60831"/>
          <a:lstStyle/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buFont typeface="Arial" pitchFamily="34" charset="0"/>
              <a:buChar char="•"/>
              <a:defRPr/>
            </a:pPr>
            <a:r>
              <a:rPr lang="ru-RU" sz="3600" b="1" dirty="0">
                <a:latin typeface="+mn-lt"/>
              </a:rPr>
              <a:t>Ограниченные возможности для самовыражения учащихся и их личностного развития 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buFont typeface="Arial" pitchFamily="34" charset="0"/>
              <a:buChar char="•"/>
              <a:defRPr/>
            </a:pPr>
            <a:r>
              <a:rPr lang="ru-RU" sz="3600" b="1" dirty="0" smtClean="0">
                <a:latin typeface="+mn-lt"/>
              </a:rPr>
              <a:t>Недостаточное </a:t>
            </a:r>
            <a:r>
              <a:rPr lang="ru-RU" sz="3600" b="1" dirty="0">
                <a:latin typeface="+mn-lt"/>
              </a:rPr>
              <a:t>развитие навыков </a:t>
            </a:r>
            <a:r>
              <a:rPr lang="ru-RU" sz="3600" b="1" dirty="0" err="1">
                <a:latin typeface="+mn-lt"/>
              </a:rPr>
              <a:t>саморегуляции</a:t>
            </a:r>
            <a:r>
              <a:rPr lang="ru-RU" sz="3600" b="1" dirty="0">
                <a:latin typeface="+mn-lt"/>
              </a:rPr>
              <a:t> и управления эмоциями у педагогов, учащихся и их родителей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buFont typeface="Arial" pitchFamily="34" charset="0"/>
              <a:buChar char="•"/>
              <a:defRPr/>
            </a:pPr>
            <a:r>
              <a:rPr lang="ru-RU" sz="3600" b="1" dirty="0">
                <a:latin typeface="+mn-lt"/>
              </a:rPr>
              <a:t>Низкая позитивная активность участников образовательного процесса</a:t>
            </a: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endParaRPr lang="ru-RU" sz="2800" dirty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endParaRPr lang="ru-RU" altLang="ru-RU" sz="2661" dirty="0">
              <a:solidFill>
                <a:srgbClr val="2297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62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A5C9BF40-302D-664E-A89C-4A9D9320B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7201" y="1318406"/>
            <a:ext cx="12166603" cy="88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buClr>
                <a:srgbClr val="F69200"/>
              </a:buClr>
              <a:buSzPct val="100000"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ЦЕЛЕВЫЕ ГРУППЫ ПРОЕКТА, </a:t>
            </a:r>
          </a:p>
          <a:p>
            <a:pPr algn="ctr">
              <a:lnSpc>
                <a:spcPct val="90000"/>
              </a:lnSpc>
              <a:buClr>
                <a:srgbClr val="F69200"/>
              </a:buClr>
              <a:buSzPct val="100000"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БЛАГОПОЛУЧАТЕЛИ, ПАРТНЕРЫ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674472"/>
              </p:ext>
            </p:extLst>
          </p:nvPr>
        </p:nvGraphicFramePr>
        <p:xfrm>
          <a:off x="1190100" y="2370666"/>
          <a:ext cx="9652000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8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7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800" dirty="0" err="1" smtClean="0">
                          <a:latin typeface="SB Sans Text Thin" panose="020B0103040504020204" pitchFamily="34" charset="0"/>
                          <a:ea typeface="FedraSansPro-Light" panose="020B0303040000020004" pitchFamily="34" charset="0"/>
                          <a:cs typeface="SB Sans Text Thin" panose="020B0103040504020204" pitchFamily="34" charset="0"/>
                        </a:rPr>
                        <a:t>Благополучатели</a:t>
                      </a:r>
                      <a:r>
                        <a:rPr lang="ru-RU" altLang="ru-RU" sz="1800" dirty="0" smtClean="0">
                          <a:latin typeface="SB Sans Text Thin" panose="020B0103040504020204" pitchFamily="34" charset="0"/>
                          <a:ea typeface="FedraSansPro-Light" panose="020B0303040000020004" pitchFamily="34" charset="0"/>
                          <a:cs typeface="SB Sans Text Thin" panose="020B0103040504020204" pitchFamily="34" charset="0"/>
                        </a:rPr>
                        <a:t> (целевые группы)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dirty="0" smtClean="0">
                          <a:latin typeface="SB Sans Text Thin" panose="020B0103040504020204" pitchFamily="34" charset="0"/>
                          <a:ea typeface="FedraSansPro-Light" panose="020B0303040000020004" pitchFamily="34" charset="0"/>
                          <a:cs typeface="SB Sans Text Thin" panose="020B0103040504020204" pitchFamily="34" charset="0"/>
                        </a:rPr>
                        <a:t>Потребности </a:t>
                      </a:r>
                      <a:r>
                        <a:rPr lang="ru-RU" altLang="ru-RU" sz="1800" dirty="0" err="1" smtClean="0">
                          <a:latin typeface="SB Sans Text Thin" panose="020B0103040504020204" pitchFamily="34" charset="0"/>
                          <a:ea typeface="FedraSansPro-Light" panose="020B0303040000020004" pitchFamily="34" charset="0"/>
                          <a:cs typeface="SB Sans Text Thin" panose="020B0103040504020204" pitchFamily="34" charset="0"/>
                        </a:rPr>
                        <a:t>благополучателей</a:t>
                      </a:r>
                      <a:r>
                        <a:rPr lang="ru-RU" altLang="ru-RU" sz="1800" dirty="0" smtClean="0">
                          <a:latin typeface="SB Sans Text Thin" panose="020B0103040504020204" pitchFamily="34" charset="0"/>
                          <a:ea typeface="FedraSansPro-Light" panose="020B0303040000020004" pitchFamily="34" charset="0"/>
                          <a:cs typeface="SB Sans Text Thin" panose="020B0103040504020204" pitchFamily="34" charset="0"/>
                        </a:rPr>
                        <a:t> и их учет в проекте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1800"/>
                        </a:spcBef>
                      </a:pPr>
                      <a:r>
                        <a:rPr lang="ru-RU" sz="2000" b="1" dirty="0" smtClean="0"/>
                        <a:t>Обучающиеся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Улучшение школьного климата, комфортность, занятость детей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1800"/>
                        </a:spcBef>
                      </a:pPr>
                      <a:r>
                        <a:rPr lang="ru-RU" sz="2000" b="1" dirty="0" smtClean="0"/>
                        <a:t>Педагогический коллектив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Повышение</a:t>
                      </a:r>
                      <a:r>
                        <a:rPr lang="ru-RU" sz="2000" b="1" baseline="0" dirty="0" smtClean="0"/>
                        <a:t> мотивации обучающихся и родителей, профессиональной компетентности педагогов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1800"/>
                        </a:spcBef>
                      </a:pPr>
                      <a:r>
                        <a:rPr lang="ru-RU" sz="2000" b="1" dirty="0" smtClean="0"/>
                        <a:t>Родители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Занятость детей, престижность школы, качество образования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1800"/>
                        </a:spcBef>
                      </a:pPr>
                      <a:r>
                        <a:rPr lang="ru-RU" sz="2000" b="1" dirty="0" smtClean="0"/>
                        <a:t>Религиозные учреждения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Воспитанность и нравственность детей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1800"/>
                        </a:spcBef>
                      </a:pPr>
                      <a:r>
                        <a:rPr lang="ru-RU" sz="2000" b="1" dirty="0" smtClean="0"/>
                        <a:t>Социокультурное пространство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Социальная активность, снижение правонарушений, профориентация 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793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54E96B92-3D58-5640-8F47-6C7FF26FC0A7}"/>
              </a:ext>
            </a:extLst>
          </p:cNvPr>
          <p:cNvGrpSpPr/>
          <p:nvPr/>
        </p:nvGrpSpPr>
        <p:grpSpPr>
          <a:xfrm>
            <a:off x="-10860" y="1278993"/>
            <a:ext cx="3753992" cy="1791764"/>
            <a:chOff x="-150473" y="1310509"/>
            <a:chExt cx="2821371" cy="1346628"/>
          </a:xfrm>
        </p:grpSpPr>
        <p:sp>
          <p:nvSpPr>
            <p:cNvPr id="3" name="TextBox 9">
              <a:extLst>
                <a:ext uri="{FF2B5EF4-FFF2-40B4-BE49-F238E27FC236}">
                  <a16:creationId xmlns:a16="http://schemas.microsoft.com/office/drawing/2014/main" xmlns="" id="{8C2CE251-2A30-654D-B8B8-5939418F35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50473" y="2324045"/>
              <a:ext cx="2821371" cy="333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331"/>
                </a:spcBef>
                <a:buClr>
                  <a:srgbClr val="F69200"/>
                </a:buClr>
                <a:buSzPct val="100000"/>
              </a:pPr>
              <a:r>
                <a:rPr lang="ru-RU" altLang="ru-RU" sz="3200" b="1" cap="all" dirty="0">
                  <a:solidFill>
                    <a:srgbClr val="00642D"/>
                  </a:solidFill>
                  <a:latin typeface="SB Sans Text Semibold" panose="020B0503040504020204" pitchFamily="34" charset="0"/>
                  <a:ea typeface="FedraSansPro-LightItalic" charset="0"/>
                  <a:cs typeface="SB Sans Text Semibold" panose="020B0503040504020204" pitchFamily="34" charset="0"/>
                </a:rPr>
                <a:t>ЦЕЛИ </a:t>
              </a:r>
              <a:r>
                <a:rPr lang="ru-RU" altLang="ru-RU" sz="3200" b="1" cap="all" dirty="0" smtClean="0">
                  <a:solidFill>
                    <a:srgbClr val="00642D"/>
                  </a:solidFill>
                  <a:latin typeface="SB Sans Text Semibold" panose="020B0503040504020204" pitchFamily="34" charset="0"/>
                  <a:ea typeface="FedraSansPro-LightItalic" charset="0"/>
                  <a:cs typeface="SB Sans Text Semibold" panose="020B0503040504020204" pitchFamily="34" charset="0"/>
                </a:rPr>
                <a:t>ПРОЕКТА</a:t>
              </a:r>
              <a:endParaRPr lang="ru-RU" altLang="ru-RU" sz="24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panose="020B0303040000020004" pitchFamily="34" charset="0"/>
                <a:cs typeface="SB Sans Text Semibold" panose="020B0503040504020204" pitchFamily="34" charset="0"/>
              </a:endParaRPr>
            </a:p>
          </p:txBody>
        </p:sp>
        <p:pic>
          <p:nvPicPr>
            <p:cNvPr id="4" name="Рисунок 3" descr="Головоломка">
              <a:extLst>
                <a:ext uri="{FF2B5EF4-FFF2-40B4-BE49-F238E27FC236}">
                  <a16:creationId xmlns:a16="http://schemas.microsoft.com/office/drawing/2014/main" xmlns="" id="{7C7C77AC-B257-A344-9FE3-03422A199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3012" y="1310509"/>
              <a:ext cx="914400" cy="914400"/>
            </a:xfrm>
            <a:prstGeom prst="rect">
              <a:avLst/>
            </a:prstGeom>
          </p:spPr>
        </p:pic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3782790-BF44-3D4C-AA86-1301315C48D8}"/>
              </a:ext>
            </a:extLst>
          </p:cNvPr>
          <p:cNvSpPr/>
          <p:nvPr/>
        </p:nvSpPr>
        <p:spPr>
          <a:xfrm>
            <a:off x="3700463" y="1122363"/>
            <a:ext cx="7932737" cy="226853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270380" indent="-270380"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B Sans Text Thin" panose="020B0103040504020204" pitchFamily="34" charset="0"/>
                <a:ea typeface="FedraSansPro-Light"/>
                <a:cs typeface="SB Sans Text Thin" panose="020B0103040504020204" pitchFamily="34" charset="0"/>
              </a:rPr>
              <a:t>Цели проекта как образ желаемого состояния ЛРОС:</a:t>
            </a:r>
          </a:p>
          <a:p>
            <a:pPr marL="270380" indent="-270380"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endParaRPr lang="ru-RU" alt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B Sans Text Thin" panose="020B0103040504020204" pitchFamily="34" charset="0"/>
              <a:ea typeface="FedraSansPro-Light"/>
              <a:cs typeface="SB Sans Text Thin" panose="020B0103040504020204" pitchFamily="34" charset="0"/>
            </a:endParaRPr>
          </a:p>
          <a:p>
            <a:pPr marL="285750" indent="-285750"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solidFill>
                  <a:schemeClr val="tx1"/>
                </a:solidFill>
                <a:latin typeface="SB Sans Text Thin" panose="020B0103040504020204" pitchFamily="34" charset="0"/>
                <a:ea typeface="FedraSansPro-Light"/>
                <a:cs typeface="SB Sans Text Thin" panose="020B0103040504020204" pitchFamily="34" charset="0"/>
              </a:rPr>
              <a:t>Переход от типично-догматической среды к творческой среде свободной активности. </a:t>
            </a:r>
          </a:p>
          <a:p>
            <a:pPr marL="285750" indent="-285750"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solidFill>
                  <a:schemeClr val="tx1"/>
                </a:solidFill>
                <a:latin typeface="SB Sans Text Thin" panose="020B0103040504020204" pitchFamily="34" charset="0"/>
                <a:ea typeface="FedraSansPro-Light"/>
                <a:cs typeface="SB Sans Text Thin" panose="020B0103040504020204" pitchFamily="34" charset="0"/>
              </a:rPr>
              <a:t>Создание условий стимулирования творчества ребенка и положительного подкрепления его инициатив. </a:t>
            </a:r>
          </a:p>
          <a:p>
            <a:pPr marL="285750" indent="-285750"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solidFill>
                  <a:schemeClr val="tx1"/>
                </a:solidFill>
                <a:latin typeface="SB Sans Text Thin" panose="020B0103040504020204" pitchFamily="34" charset="0"/>
                <a:ea typeface="FedraSansPro-Light"/>
                <a:cs typeface="SB Sans Text Thin" panose="020B0103040504020204" pitchFamily="34" charset="0"/>
              </a:rPr>
              <a:t>Расширение возможностей свободного развития ребенка.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906838"/>
            <a:ext cx="9988550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4171950"/>
            <a:ext cx="10779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вал 12"/>
          <p:cNvSpPr/>
          <p:nvPr/>
        </p:nvSpPr>
        <p:spPr>
          <a:xfrm>
            <a:off x="2085975" y="4165600"/>
            <a:ext cx="1162050" cy="108585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6675" y="4314825"/>
            <a:ext cx="2189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b="1" dirty="0"/>
              <a:t>Нормальный (идеальный) тип</a:t>
            </a:r>
          </a:p>
        </p:txBody>
      </p:sp>
    </p:spTree>
    <p:extLst>
      <p:ext uri="{BB962C8B-B14F-4D97-AF65-F5344CB8AC3E}">
        <p14:creationId xmlns:p14="http://schemas.microsoft.com/office/powerpoint/2010/main" val="177457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54E96B92-3D58-5640-8F47-6C7FF26FC0A7}"/>
              </a:ext>
            </a:extLst>
          </p:cNvPr>
          <p:cNvGrpSpPr/>
          <p:nvPr/>
        </p:nvGrpSpPr>
        <p:grpSpPr>
          <a:xfrm>
            <a:off x="0" y="1279254"/>
            <a:ext cx="3753992" cy="1791764"/>
            <a:chOff x="-150473" y="1310509"/>
            <a:chExt cx="2821371" cy="1346628"/>
          </a:xfrm>
        </p:grpSpPr>
        <p:sp>
          <p:nvSpPr>
            <p:cNvPr id="3" name="TextBox 9">
              <a:extLst>
                <a:ext uri="{FF2B5EF4-FFF2-40B4-BE49-F238E27FC236}">
                  <a16:creationId xmlns:a16="http://schemas.microsoft.com/office/drawing/2014/main" xmlns="" id="{8C2CE251-2A30-654D-B8B8-5939418F35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50473" y="2324045"/>
              <a:ext cx="2821371" cy="333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331"/>
                </a:spcBef>
                <a:buClr>
                  <a:srgbClr val="F69200"/>
                </a:buClr>
                <a:buSzPct val="100000"/>
              </a:pPr>
              <a:r>
                <a:rPr lang="ru-RU" altLang="ru-RU" sz="3200" b="1" cap="all" dirty="0">
                  <a:solidFill>
                    <a:srgbClr val="00642D"/>
                  </a:solidFill>
                  <a:latin typeface="SB Sans Text Semibold" panose="020B0503040504020204" pitchFamily="34" charset="0"/>
                  <a:ea typeface="FedraSansPro-LightItalic" charset="0"/>
                  <a:cs typeface="SB Sans Text Semibold" panose="020B0503040504020204" pitchFamily="34" charset="0"/>
                </a:rPr>
                <a:t>ЦЕЛИ ПРОЕКТА </a:t>
              </a:r>
            </a:p>
          </p:txBody>
        </p:sp>
        <p:pic>
          <p:nvPicPr>
            <p:cNvPr id="4" name="Рисунок 3" descr="Головоломка">
              <a:extLst>
                <a:ext uri="{FF2B5EF4-FFF2-40B4-BE49-F238E27FC236}">
                  <a16:creationId xmlns:a16="http://schemas.microsoft.com/office/drawing/2014/main" xmlns="" id="{7C7C77AC-B257-A344-9FE3-03422A199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3012" y="1310509"/>
              <a:ext cx="914400" cy="914400"/>
            </a:xfrm>
            <a:prstGeom prst="rect">
              <a:avLst/>
            </a:prstGeom>
          </p:spPr>
        </p:pic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3782790-BF44-3D4C-AA86-1301315C48D8}"/>
              </a:ext>
            </a:extLst>
          </p:cNvPr>
          <p:cNvSpPr/>
          <p:nvPr/>
        </p:nvSpPr>
        <p:spPr>
          <a:xfrm>
            <a:off x="4376738" y="1162050"/>
            <a:ext cx="7448550" cy="74453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270380" indent="-270380"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sz="1600" dirty="0">
                <a:solidFill>
                  <a:schemeClr val="tx1"/>
                </a:solidFill>
                <a:latin typeface="SB Sans Text Thin" panose="020B0103040504020204" pitchFamily="34" charset="0"/>
                <a:ea typeface="FedraSansPro-Light"/>
                <a:cs typeface="SB Sans Text Thin" panose="020B0103040504020204" pitchFamily="34" charset="0"/>
              </a:rPr>
              <a:t>Цели </a:t>
            </a:r>
            <a:r>
              <a:rPr lang="ru-RU" altLang="ru-RU" dirty="0">
                <a:solidFill>
                  <a:schemeClr val="tx1"/>
                </a:solidFill>
                <a:latin typeface="SB Sans Text Thin" panose="020B0103040504020204" pitchFamily="34" charset="0"/>
                <a:ea typeface="FedraSansPro-Light"/>
                <a:cs typeface="SB Sans Text Thin" panose="020B0103040504020204" pitchFamily="34" charset="0"/>
              </a:rPr>
              <a:t>проекта как новые возможности ЛРОС для ключевых участников образовательных отношений</a:t>
            </a:r>
            <a:r>
              <a:rPr lang="ru-RU" altLang="ru-RU" sz="1600" dirty="0">
                <a:solidFill>
                  <a:schemeClr val="tx1"/>
                </a:solidFill>
                <a:latin typeface="SB Sans Text Thin" panose="020B0103040504020204" pitchFamily="34" charset="0"/>
                <a:ea typeface="FedraSansPro-Light"/>
                <a:cs typeface="SB Sans Text Thin" panose="020B0103040504020204" pitchFamily="34" charset="0"/>
              </a:rPr>
              <a:t>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E9AF5EE-AC82-4440-BB51-8E8DA34CB83B}"/>
              </a:ext>
            </a:extLst>
          </p:cNvPr>
          <p:cNvSpPr/>
          <p:nvPr/>
        </p:nvSpPr>
        <p:spPr>
          <a:xfrm>
            <a:off x="4249738" y="2076450"/>
            <a:ext cx="7512050" cy="571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0380" indent="-270380" algn="just" eaLnBrk="1" fontAlgn="auto" hangingPunct="1">
              <a:lnSpc>
                <a:spcPct val="90000"/>
              </a:lnSpc>
              <a:spcBef>
                <a:spcPts val="799"/>
              </a:spcBef>
              <a:spcAft>
                <a:spcPts val="799"/>
              </a:spcAft>
              <a:buClr>
                <a:srgbClr val="F69200"/>
              </a:buClr>
              <a:buSzPct val="100000"/>
              <a:defRPr/>
            </a:pPr>
            <a:endParaRPr lang="ru-RU" alt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B Sans Text Thin" panose="020B0103040504020204" pitchFamily="34" charset="0"/>
              <a:ea typeface="FedraSansPro-Light"/>
              <a:cs typeface="SB Sans Text Thin" panose="020B0103040504020204" pitchFamily="34" charset="0"/>
            </a:endParaRPr>
          </a:p>
          <a:p>
            <a:pPr marL="270380" indent="-270380" algn="ctr" eaLnBrk="1" fontAlgn="auto" hangingPunct="1">
              <a:lnSpc>
                <a:spcPct val="90000"/>
              </a:lnSpc>
              <a:spcBef>
                <a:spcPts val="799"/>
              </a:spcBef>
              <a:spcAft>
                <a:spcPts val="799"/>
              </a:spcAft>
              <a:buClr>
                <a:srgbClr val="F69200"/>
              </a:buClr>
              <a:buSzPct val="100000"/>
              <a:defRPr/>
            </a:pP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B Sans Text Thin" panose="020B0103040504020204" pitchFamily="34" charset="0"/>
                <a:ea typeface="FedraSansPro-Light"/>
                <a:cs typeface="SB Sans Text Thin" panose="020B0103040504020204" pitchFamily="34" charset="0"/>
              </a:rPr>
              <a:t>Переход к модели сотрудничества «педагог-ученик-родитель»</a:t>
            </a:r>
          </a:p>
          <a:p>
            <a:pPr marL="270380" indent="-270380" algn="just" eaLnBrk="1" fontAlgn="auto" hangingPunct="1">
              <a:lnSpc>
                <a:spcPct val="90000"/>
              </a:lnSpc>
              <a:spcBef>
                <a:spcPts val="799"/>
              </a:spcBef>
              <a:spcAft>
                <a:spcPts val="799"/>
              </a:spcAft>
              <a:buClr>
                <a:srgbClr val="F69200"/>
              </a:buClr>
              <a:buSzPct val="100000"/>
              <a:defRPr/>
            </a:pPr>
            <a:endParaRPr lang="ru-RU" alt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B Sans Text Thin" panose="020B0103040504020204" pitchFamily="34" charset="0"/>
              <a:ea typeface="FedraSansPro-Light"/>
              <a:cs typeface="SB Sans Text Thin" panose="020B0103040504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E1EB99E-6C8A-414B-99BE-A529399420B4}"/>
              </a:ext>
            </a:extLst>
          </p:cNvPr>
          <p:cNvSpPr/>
          <p:nvPr/>
        </p:nvSpPr>
        <p:spPr>
          <a:xfrm>
            <a:off x="4174329" y="4743097"/>
            <a:ext cx="7542213" cy="692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0380" indent="-270380" algn="ctr" eaLnBrk="1" fontAlgn="auto" hangingPunct="1">
              <a:lnSpc>
                <a:spcPct val="90000"/>
              </a:lnSpc>
              <a:spcBef>
                <a:spcPts val="799"/>
              </a:spcBef>
              <a:spcAft>
                <a:spcPts val="799"/>
              </a:spcAft>
              <a:buClr>
                <a:srgbClr val="F69200"/>
              </a:buClr>
              <a:buSzPct val="100000"/>
              <a:defRPr/>
            </a:pPr>
            <a:r>
              <a:rPr lang="ru-RU" alt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B Sans Text Thin" panose="020B0103040504020204" pitchFamily="34" charset="0"/>
                <a:ea typeface="FedraSansPro-Light"/>
                <a:cs typeface="SB Sans Text Thin" panose="020B0103040504020204" pitchFamily="34" charset="0"/>
              </a:rPr>
              <a:t>Создание атмосферы психологического комфорта через изменение пространственно-предметной среды ОО.</a:t>
            </a:r>
            <a:endParaRPr lang="ru-RU" altLang="ru-RU" sz="1600" dirty="0">
              <a:solidFill>
                <a:schemeClr val="tx1"/>
              </a:solidFill>
              <a:latin typeface="SB Sans Text Thin" panose="020B0103040504020204" pitchFamily="34" charset="0"/>
              <a:ea typeface="FedraSansPro-Light"/>
              <a:cs typeface="SB Sans Text Thin" panose="020B0103040504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E67FCE02-02E2-4E42-91DE-3ECF9E4AF715}"/>
              </a:ext>
            </a:extLst>
          </p:cNvPr>
          <p:cNvSpPr/>
          <p:nvPr/>
        </p:nvSpPr>
        <p:spPr>
          <a:xfrm>
            <a:off x="4216400" y="5694363"/>
            <a:ext cx="7510463" cy="6365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0380" indent="-270380"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B Sans Text Thin" panose="020B0103040504020204" pitchFamily="34" charset="0"/>
                <a:ea typeface="FedraSansPro-Light"/>
                <a:cs typeface="SB Sans Text Thin" panose="020B0103040504020204" pitchFamily="34" charset="0"/>
              </a:rPr>
              <a:t>Повышение внутренней мотивации учащихся, профилактика эмоционального выгорания педагогов.</a:t>
            </a:r>
            <a:endParaRPr lang="ru-RU" altLang="ru-RU" dirty="0">
              <a:solidFill>
                <a:schemeClr val="tx1"/>
              </a:solidFill>
              <a:latin typeface="SB Sans Text Thin" panose="020B0103040504020204" pitchFamily="34" charset="0"/>
              <a:ea typeface="FedraSansPro-Light"/>
              <a:cs typeface="SB Sans Text Thin" panose="020B0103040504020204" pitchFamily="34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149056" y="2986878"/>
            <a:ext cx="5610225" cy="1473995"/>
            <a:chOff x="5167313" y="2940843"/>
            <a:chExt cx="5610225" cy="1473995"/>
          </a:xfrm>
        </p:grpSpPr>
        <p:sp>
          <p:nvSpPr>
            <p:cNvPr id="14" name="Овал 13"/>
            <p:cNvSpPr/>
            <p:nvPr/>
          </p:nvSpPr>
          <p:spPr>
            <a:xfrm>
              <a:off x="5167313" y="2940843"/>
              <a:ext cx="1636712" cy="50641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/>
                <a:t>Педагог</a:t>
              </a:r>
            </a:p>
          </p:txBody>
        </p:sp>
        <p:sp>
          <p:nvSpPr>
            <p:cNvPr id="15" name="Овал 14"/>
            <p:cNvSpPr/>
            <p:nvPr/>
          </p:nvSpPr>
          <p:spPr>
            <a:xfrm>
              <a:off x="9139238" y="2954338"/>
              <a:ext cx="1638300" cy="50482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/>
                <a:t>Ученик</a:t>
              </a:r>
            </a:p>
          </p:txBody>
        </p:sp>
        <p:sp>
          <p:nvSpPr>
            <p:cNvPr id="16" name="Овал 15"/>
            <p:cNvSpPr/>
            <p:nvPr/>
          </p:nvSpPr>
          <p:spPr>
            <a:xfrm>
              <a:off x="7291388" y="3908425"/>
              <a:ext cx="1638300" cy="50641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/>
                <a:t>Родитель</a:t>
              </a:r>
            </a:p>
          </p:txBody>
        </p:sp>
        <p:cxnSp>
          <p:nvCxnSpPr>
            <p:cNvPr id="17" name="Прямая со стрелкой 16"/>
            <p:cNvCxnSpPr>
              <a:endCxn id="16" idx="2"/>
            </p:cNvCxnSpPr>
            <p:nvPr/>
          </p:nvCxnSpPr>
          <p:spPr>
            <a:xfrm>
              <a:off x="5984875" y="3544888"/>
              <a:ext cx="1306513" cy="617537"/>
            </a:xfrm>
            <a:prstGeom prst="straightConnector1">
              <a:avLst/>
            </a:prstGeom>
            <a:ln w="22225">
              <a:solidFill>
                <a:schemeClr val="tx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>
              <a:off x="6804025" y="3194049"/>
              <a:ext cx="2319337" cy="0"/>
            </a:xfrm>
            <a:prstGeom prst="straightConnector1">
              <a:avLst/>
            </a:prstGeom>
            <a:ln w="22225">
              <a:solidFill>
                <a:schemeClr val="tx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/>
            <p:cNvCxnSpPr>
              <a:endCxn id="16" idx="6"/>
            </p:cNvCxnSpPr>
            <p:nvPr/>
          </p:nvCxnSpPr>
          <p:spPr>
            <a:xfrm flipH="1">
              <a:off x="8929688" y="3455988"/>
              <a:ext cx="1028700" cy="706437"/>
            </a:xfrm>
            <a:prstGeom prst="straightConnector1">
              <a:avLst/>
            </a:prstGeom>
            <a:ln w="22225">
              <a:solidFill>
                <a:schemeClr val="tx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898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одним скругленным углом 5"/>
          <p:cNvSpPr/>
          <p:nvPr/>
        </p:nvSpPr>
        <p:spPr>
          <a:xfrm>
            <a:off x="8166100" y="1479645"/>
            <a:ext cx="3860800" cy="4019455"/>
          </a:xfrm>
          <a:prstGeom prst="round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одним скругленным углом 8"/>
          <p:cNvSpPr/>
          <p:nvPr/>
        </p:nvSpPr>
        <p:spPr>
          <a:xfrm flipH="1">
            <a:off x="152400" y="1494431"/>
            <a:ext cx="3860800" cy="4004669"/>
          </a:xfrm>
          <a:prstGeom prst="round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127500" y="1494433"/>
            <a:ext cx="3911600" cy="40046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с одним скругленным углом 11"/>
          <p:cNvSpPr/>
          <p:nvPr/>
        </p:nvSpPr>
        <p:spPr>
          <a:xfrm flipV="1">
            <a:off x="6172200" y="5613399"/>
            <a:ext cx="5854700" cy="1117599"/>
          </a:xfrm>
          <a:prstGeom prst="round1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с одним скругленным углом 12"/>
          <p:cNvSpPr/>
          <p:nvPr/>
        </p:nvSpPr>
        <p:spPr>
          <a:xfrm flipH="1" flipV="1">
            <a:off x="152400" y="5613398"/>
            <a:ext cx="5854700" cy="1117599"/>
          </a:xfrm>
          <a:prstGeom prst="round1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41300" y="1601933"/>
            <a:ext cx="377190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u="sng" dirty="0" smtClean="0"/>
              <a:t>Организационно-технологический компонент: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/>
              <a:t>обновление содержания образования, применение новых оригинальных форм  образовательной работы и современных технологий;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/>
              <a:t>внедрение новых программ внеурочной деятельности на основе УМК «Школа возможностей»;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/>
              <a:t>создание профессионального обучающегося сообщества педагогов (ПОС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127500" y="1479645"/>
            <a:ext cx="3911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u="sng" dirty="0" smtClean="0"/>
              <a:t>Социальный компонент: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/>
              <a:t>повышение качества психологического сопровождения участников образовательного процесса;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/>
              <a:t>формирование сообщества педагогов-партнеров;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/>
              <a:t>позитивные изменения в межличностных взаимоотношениях всех участников образовательного процесса;</a:t>
            </a:r>
          </a:p>
          <a:p>
            <a:pPr marL="285750" indent="-285750">
              <a:buFontTx/>
              <a:buChar char="-"/>
            </a:pPr>
            <a:r>
              <a:rPr lang="ru-RU" sz="1600" b="1" dirty="0"/>
              <a:t>в</a:t>
            </a:r>
            <a:r>
              <a:rPr lang="ru-RU" sz="1600" b="1" dirty="0" smtClean="0"/>
              <a:t>озможность позитивного самовыражения детей и взрослых в совместных мероприятиях;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/>
              <a:t>укрепление партнерских связей с социумом</a:t>
            </a:r>
            <a:endParaRPr lang="ru-RU" sz="16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185150" y="1550379"/>
            <a:ext cx="36830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u="sng" dirty="0" smtClean="0"/>
              <a:t>Пространственно-предметный компонент: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/>
              <a:t>создание условий для творческого самовыражения посредством организации дополнительных выставочных зон;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/>
              <a:t>развитие активного демократического детско-взрослого образовательного сообщества школы с помощью создания зон свободного общения и зон </a:t>
            </a:r>
            <a:r>
              <a:rPr lang="ru-RU" sz="1600" b="1" dirty="0" err="1" smtClean="0"/>
              <a:t>коворкинга</a:t>
            </a:r>
            <a:r>
              <a:rPr lang="ru-RU" sz="1600" b="1" dirty="0" smtClean="0"/>
              <a:t> 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/>
              <a:t>возможность позитивного самовыражения на «открытой стене»</a:t>
            </a:r>
            <a:endParaRPr lang="ru-RU" sz="16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172200" y="5623002"/>
            <a:ext cx="58547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u="sng" dirty="0" smtClean="0"/>
              <a:t>Управленческое сопровождение:</a:t>
            </a:r>
          </a:p>
          <a:p>
            <a:pPr algn="ctr"/>
            <a:r>
              <a:rPr lang="ru-RU" sz="1600" b="1" dirty="0" smtClean="0"/>
              <a:t>- разработка новых нормативных документов, внесение изменений в систему стимулирования педагогов, осуществление регулярной обратной связи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52400" y="5613398"/>
            <a:ext cx="5854700" cy="11079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u="sng" dirty="0" smtClean="0"/>
              <a:t>Кадровое обеспечение проекта:</a:t>
            </a:r>
          </a:p>
          <a:p>
            <a:pPr algn="ctr"/>
            <a:r>
              <a:rPr lang="ru-RU" sz="1600" b="1" dirty="0" smtClean="0"/>
              <a:t>- формирование ПОС педагогов, как команды профессионального сотрудничества и повышения педагогического мастерства</a:t>
            </a:r>
            <a:endParaRPr lang="ru-RU" sz="1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1" t="30859" r="9374" b="57161"/>
          <a:stretch/>
        </p:blipFill>
        <p:spPr bwMode="auto">
          <a:xfrm>
            <a:off x="2432756" y="209645"/>
            <a:ext cx="681355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33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32" y="1760537"/>
            <a:ext cx="2257425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9A0411ED-8E0B-3C4C-BBB9-81B66CB82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1317625"/>
            <a:ext cx="11212512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1331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Результаты проекта и Способы их ДОСТИЖЕНИЯ</a:t>
            </a:r>
          </a:p>
        </p:txBody>
      </p:sp>
      <p:sp>
        <p:nvSpPr>
          <p:cNvPr id="3" name="Shape 485">
            <a:extLst>
              <a:ext uri="{FF2B5EF4-FFF2-40B4-BE49-F238E27FC236}">
                <a16:creationId xmlns:a16="http://schemas.microsoft.com/office/drawing/2014/main" xmlns="" id="{0BB1B01C-C11C-EA42-8CCF-770E25690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2376488"/>
            <a:ext cx="11434763" cy="34401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60831" rIns="0" bIns="60831"/>
          <a:lstStyle/>
          <a:p>
            <a:pPr marL="608354" indent="-608354" algn="just" eaLnBrk="1" fontAlgn="auto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rgbClr val="F692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ru-RU" altLang="ru-RU" sz="3193" dirty="0"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</p:txBody>
      </p:sp>
      <p:sp>
        <p:nvSpPr>
          <p:cNvPr id="41988" name="Прямоугольник 3"/>
          <p:cNvSpPr>
            <a:spLocks noChangeArrowheads="1"/>
          </p:cNvSpPr>
          <p:nvPr/>
        </p:nvSpPr>
        <p:spPr bwMode="auto">
          <a:xfrm>
            <a:off x="1569156" y="2204250"/>
            <a:ext cx="10098088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325562" indent="-342900">
              <a:buFont typeface="Arial" pitchFamily="34" charset="0"/>
              <a:buChar char="•"/>
            </a:pPr>
            <a:r>
              <a:rPr lang="ru-RU" altLang="ru-RU" sz="2200" b="1" dirty="0" smtClean="0">
                <a:ea typeface="FedraSansPro-Light" panose="020B0303040000020004" pitchFamily="34" charset="0"/>
                <a:cs typeface="SB Sans Text Thin" panose="020B0103040504020204" pitchFamily="34" charset="0"/>
              </a:rPr>
              <a:t>Формирование  </a:t>
            </a:r>
            <a:r>
              <a:rPr lang="ru-RU" altLang="ru-RU" sz="2200" b="1" dirty="0">
                <a:ea typeface="FedraSansPro-Light" panose="020B0303040000020004" pitchFamily="34" charset="0"/>
                <a:cs typeface="SB Sans Text Thin" panose="020B0103040504020204" pitchFamily="34" charset="0"/>
              </a:rPr>
              <a:t>эмоционально-комфортной и творческой среды, способствующей личностному росту всех участников образовательной </a:t>
            </a:r>
            <a:r>
              <a:rPr lang="ru-RU" altLang="ru-RU" sz="2200" b="1" dirty="0" smtClean="0">
                <a:ea typeface="FedraSansPro-Light" panose="020B0303040000020004" pitchFamily="34" charset="0"/>
                <a:cs typeface="SB Sans Text Thin" panose="020B0103040504020204" pitchFamily="34" charset="0"/>
              </a:rPr>
              <a:t>процесса.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200" dirty="0" smtClean="0"/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ru-RU" sz="2200" b="1" dirty="0" smtClean="0"/>
              <a:t>Разработка </a:t>
            </a:r>
            <a:r>
              <a:rPr lang="ru-RU" sz="2200" b="1" dirty="0"/>
              <a:t>соглашений о взаимоотношениях между </a:t>
            </a:r>
            <a:r>
              <a:rPr lang="ru-RU" sz="2200" b="1" dirty="0" smtClean="0"/>
              <a:t>участниками образовательного </a:t>
            </a:r>
            <a:r>
              <a:rPr lang="ru-RU" sz="2200" b="1" dirty="0"/>
              <a:t>процесса </a:t>
            </a:r>
            <a:r>
              <a:rPr lang="ru-RU" sz="2200" dirty="0"/>
              <a:t>(инструменты: руководство по созданию и использованию соглашения в ОО</a:t>
            </a:r>
            <a:r>
              <a:rPr lang="ru-RU" sz="2200" dirty="0" smtClean="0"/>
              <a:t>).</a:t>
            </a:r>
            <a:endParaRPr lang="ru-RU" sz="2200" dirty="0"/>
          </a:p>
          <a:p>
            <a:pPr eaLnBrk="1" hangingPunct="1"/>
            <a:endParaRPr lang="ru-RU" sz="2200" dirty="0"/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ru-RU" sz="2200" dirty="0" smtClean="0"/>
              <a:t> </a:t>
            </a:r>
            <a:r>
              <a:rPr lang="ru-RU" sz="2200" b="1" dirty="0"/>
              <a:t>Введение УМК «Школы возможностей» в учебно-воспитательный процесс </a:t>
            </a:r>
            <a:r>
              <a:rPr lang="ru-RU" sz="2200" dirty="0"/>
              <a:t>(инструменты: УМК «Социально-эмоциональное развитие детей дошкольного и </a:t>
            </a:r>
            <a:r>
              <a:rPr lang="ru-RU" sz="2200" dirty="0" err="1"/>
              <a:t>мл.школьного</a:t>
            </a:r>
            <a:r>
              <a:rPr lang="ru-RU" sz="2200" dirty="0"/>
              <a:t> возраста», УМК «Развитие ЛП подростков», онлайн-проект «Смотрим вместе», мобильное приложение «Мой выбор», онлайн-курс для родителей «Семья на эмоциях», </a:t>
            </a:r>
            <a:r>
              <a:rPr lang="ru-RU" sz="2200" dirty="0" err="1"/>
              <a:t>подкаст</a:t>
            </a:r>
            <a:r>
              <a:rPr lang="ru-RU" sz="2200" dirty="0"/>
              <a:t> для родителей «</a:t>
            </a:r>
            <a:r>
              <a:rPr lang="ru-RU" sz="2200" dirty="0" err="1"/>
              <a:t>МамПапКаст</a:t>
            </a:r>
            <a:r>
              <a:rPr lang="ru-RU" sz="2200" dirty="0" smtClean="0"/>
              <a:t>»).</a:t>
            </a:r>
            <a:endParaRPr lang="ru-RU" sz="2200" dirty="0"/>
          </a:p>
          <a:p>
            <a:pPr eaLnBrk="1" hangingPunct="1"/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61748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523" y="4481688"/>
            <a:ext cx="1649303" cy="213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2190750"/>
            <a:ext cx="2136775" cy="9336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66" y="3059289"/>
            <a:ext cx="2027945" cy="1689954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9A0411ED-8E0B-3C4C-BBB9-81B66CB82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1317625"/>
            <a:ext cx="11212512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1331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Результаты проекта и Способы их ДОСТИЖЕНИЯ</a:t>
            </a:r>
          </a:p>
        </p:txBody>
      </p:sp>
      <p:sp>
        <p:nvSpPr>
          <p:cNvPr id="3" name="Shape 485">
            <a:extLst>
              <a:ext uri="{FF2B5EF4-FFF2-40B4-BE49-F238E27FC236}">
                <a16:creationId xmlns:a16="http://schemas.microsoft.com/office/drawing/2014/main" xmlns="" id="{0BB1B01C-C11C-EA42-8CCF-770E25690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2376488"/>
            <a:ext cx="11434763" cy="34401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60831" rIns="0" bIns="60831"/>
          <a:lstStyle/>
          <a:p>
            <a:pPr marL="608354" indent="-608354" algn="just" eaLnBrk="1" fontAlgn="auto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rgbClr val="F692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ru-RU" altLang="ru-RU" sz="3193" dirty="0"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</p:txBody>
      </p:sp>
      <p:sp>
        <p:nvSpPr>
          <p:cNvPr id="43012" name="Прямоугольник 3"/>
          <p:cNvSpPr>
            <a:spLocks noChangeArrowheads="1"/>
          </p:cNvSpPr>
          <p:nvPr/>
        </p:nvSpPr>
        <p:spPr bwMode="auto">
          <a:xfrm>
            <a:off x="1151468" y="2224312"/>
            <a:ext cx="1052236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200" dirty="0" smtClean="0"/>
              <a:t> </a:t>
            </a:r>
            <a:r>
              <a:rPr lang="ru-RU" sz="2200" b="1" dirty="0" smtClean="0"/>
              <a:t>Создание </a:t>
            </a:r>
            <a:r>
              <a:rPr lang="ru-RU" sz="2200" b="1" dirty="0"/>
              <a:t>ПОС учителей школы </a:t>
            </a:r>
            <a:r>
              <a:rPr lang="ru-RU" sz="2200" dirty="0"/>
              <a:t>(инструменты: технология создания профессиональных </a:t>
            </a:r>
            <a:r>
              <a:rPr lang="ru-RU" sz="2200" dirty="0" smtClean="0"/>
              <a:t>обучающихся </a:t>
            </a:r>
            <a:r>
              <a:rPr lang="ru-RU" sz="2200" dirty="0"/>
              <a:t>сообществ)</a:t>
            </a:r>
          </a:p>
          <a:p>
            <a:pPr eaLnBrk="1" hangingPunct="1"/>
            <a:endParaRPr lang="ru-RU" sz="2200" dirty="0" smtClean="0"/>
          </a:p>
          <a:p>
            <a:pPr marL="1614488" eaLnBrk="1" hangingPunct="1"/>
            <a:r>
              <a:rPr lang="ru-RU" sz="2200" b="1" dirty="0" smtClean="0"/>
              <a:t>Разработка </a:t>
            </a:r>
            <a:r>
              <a:rPr lang="ru-RU" sz="2200" b="1" dirty="0"/>
              <a:t>и реализация программы развития эмоционального интеллекта участников образовательного процесса </a:t>
            </a:r>
            <a:r>
              <a:rPr lang="ru-RU" sz="2200" dirty="0"/>
              <a:t>(инструменты: «Квадрат настроения», технология «4 шага ненасильственного общения»).</a:t>
            </a:r>
          </a:p>
          <a:p>
            <a:pPr eaLnBrk="1" hangingPunct="1"/>
            <a:endParaRPr lang="ru-RU" sz="2200" dirty="0"/>
          </a:p>
          <a:p>
            <a:pPr eaLnBrk="1" hangingPunct="1"/>
            <a:r>
              <a:rPr lang="ru-RU" sz="2200" b="1" dirty="0" smtClean="0"/>
              <a:t>Преобразования </a:t>
            </a:r>
            <a:r>
              <a:rPr lang="ru-RU" sz="2200" b="1" dirty="0"/>
              <a:t>пространственно-предметной среды школы: создание</a:t>
            </a:r>
          </a:p>
          <a:p>
            <a:pPr eaLnBrk="1" hangingPunct="1"/>
            <a:r>
              <a:rPr lang="ru-RU" sz="2200" b="1" dirty="0"/>
              <a:t>дополнительных выставочных зон, зон свободного общения, отдыха и </a:t>
            </a:r>
            <a:endParaRPr lang="ru-RU" sz="2200" b="1" dirty="0" smtClean="0"/>
          </a:p>
          <a:p>
            <a:pPr eaLnBrk="1" hangingPunct="1"/>
            <a:r>
              <a:rPr lang="ru-RU" sz="2200" b="1" dirty="0" smtClean="0"/>
              <a:t>игр </a:t>
            </a:r>
            <a:r>
              <a:rPr lang="ru-RU" sz="2200" b="1" dirty="0"/>
              <a:t>в рекреациях </a:t>
            </a:r>
            <a:r>
              <a:rPr lang="ru-RU" sz="2200" dirty="0"/>
              <a:t>(инструменты: технология «Открытая стена», </a:t>
            </a:r>
            <a:endParaRPr lang="ru-RU" sz="2200" dirty="0" smtClean="0"/>
          </a:p>
          <a:p>
            <a:pPr eaLnBrk="1" hangingPunct="1"/>
            <a:r>
              <a:rPr lang="ru-RU" sz="2200" dirty="0" smtClean="0"/>
              <a:t>пространственное </a:t>
            </a:r>
            <a:r>
              <a:rPr lang="ru-RU" sz="2200" dirty="0"/>
              <a:t>решение для ОО «КУБРИК»).</a:t>
            </a:r>
          </a:p>
        </p:txBody>
      </p:sp>
    </p:spTree>
    <p:extLst>
      <p:ext uri="{BB962C8B-B14F-4D97-AF65-F5344CB8AC3E}">
        <p14:creationId xmlns:p14="http://schemas.microsoft.com/office/powerpoint/2010/main" val="88313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7" y="4830072"/>
            <a:ext cx="1708986" cy="1472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270AFF0-2211-6442-8A1D-F94F152FD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9213" y="1289050"/>
            <a:ext cx="12166601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1331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оценка ПРОЕКТА</a:t>
            </a:r>
          </a:p>
        </p:txBody>
      </p:sp>
      <p:sp>
        <p:nvSpPr>
          <p:cNvPr id="11" name="Shape 485">
            <a:extLst>
              <a:ext uri="{FF2B5EF4-FFF2-40B4-BE49-F238E27FC236}">
                <a16:creationId xmlns:a16="http://schemas.microsoft.com/office/drawing/2014/main" xmlns="" id="{D9FA7DC6-5D6C-4043-BEB7-4FAA84E6D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063" y="2125663"/>
            <a:ext cx="11425237" cy="41767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60831" rIns="0" bIns="60831"/>
          <a:lstStyle/>
          <a:p>
            <a:pPr eaLnBrk="1" fontAlgn="auto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sz="2400" b="1" dirty="0" smtClean="0"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Качественные и количественные показатели:</a:t>
            </a:r>
            <a:endParaRPr lang="ru-RU" altLang="ru-RU" sz="2400" b="1" dirty="0"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marL="456265" indent="-456265" eaLnBrk="1" fontAlgn="auto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rgbClr val="F692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altLang="ru-RU" sz="2400" dirty="0" smtClean="0"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Улучшение результатов </a:t>
            </a:r>
            <a:r>
              <a:rPr lang="ru-RU" altLang="ru-RU" sz="2400" dirty="0"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мониторинга отношения к школе, </a:t>
            </a:r>
            <a:r>
              <a:rPr lang="ru-RU" altLang="ru-RU" sz="2400" dirty="0" smtClean="0"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повышение уровня эмоционального </a:t>
            </a:r>
            <a:r>
              <a:rPr lang="ru-RU" altLang="ru-RU" sz="2400" dirty="0"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комфорта и безопасности образовательной среды.</a:t>
            </a:r>
          </a:p>
          <a:p>
            <a:pPr marL="456265" indent="-456265" eaLnBrk="1" fontAlgn="auto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rgbClr val="F692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altLang="ru-RU" sz="2400" dirty="0"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Организация комфортной пространственно-предметной среды с учетом новейших требований.</a:t>
            </a:r>
          </a:p>
          <a:p>
            <a:pPr marL="456265" indent="-456265" eaLnBrk="1" fontAlgn="auto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rgbClr val="F692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altLang="ru-RU" sz="2400" dirty="0"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Увеличение числа участников школьных </a:t>
            </a:r>
            <a:r>
              <a:rPr lang="ru-RU" altLang="ru-RU" sz="2400" dirty="0" smtClean="0"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активностей</a:t>
            </a:r>
          </a:p>
          <a:p>
            <a:pPr eaLnBrk="1" fontAlgn="auto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sz="2400" b="1" dirty="0" smtClean="0"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Информирование о проекте</a:t>
            </a:r>
            <a:endParaRPr lang="ru-RU" altLang="ru-RU" sz="2400" b="1" dirty="0"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marL="2686050" indent="-349250" eaLnBrk="1" fontAlgn="auto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rgbClr val="F692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altLang="ru-RU" sz="2400" dirty="0"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Информирование о ходе и результатах проекта на официальном сайте ОО и страницах в </a:t>
            </a:r>
            <a:r>
              <a:rPr lang="ru-RU" altLang="ru-RU" sz="2400" dirty="0" err="1"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соцсетях</a:t>
            </a:r>
            <a:endParaRPr lang="ru-RU" altLang="ru-RU" sz="2400" dirty="0"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marL="2686050" indent="-349250" eaLnBrk="1" fontAlgn="auto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rgbClr val="F692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altLang="ru-RU" sz="2400" dirty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Оценка результатов проекта </a:t>
            </a:r>
            <a:r>
              <a:rPr lang="ru-RU" altLang="ru-RU" sz="2400" dirty="0" smtClean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экспертами ИРР </a:t>
            </a:r>
            <a:r>
              <a:rPr lang="ru-RU" altLang="ru-RU" sz="2400" dirty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ПО</a:t>
            </a:r>
          </a:p>
        </p:txBody>
      </p:sp>
    </p:spTree>
    <p:extLst>
      <p:ext uri="{BB962C8B-B14F-4D97-AF65-F5344CB8AC3E}">
        <p14:creationId xmlns:p14="http://schemas.microsoft.com/office/powerpoint/2010/main" val="414913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9">
            <a:extLst>
              <a:ext uri="{FF2B5EF4-FFF2-40B4-BE49-F238E27FC236}">
                <a16:creationId xmlns:a16="http://schemas.microsoft.com/office/drawing/2014/main" xmlns="" id="{AE2EA696-2BC4-104A-8979-1D8617344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68413"/>
            <a:ext cx="11345863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Риски и Способы их минимизации.</a:t>
            </a:r>
          </a:p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РЕСУРСНОЕ ОБЕСПЕЧЕНИЕ ПРОЕКТА </a:t>
            </a:r>
          </a:p>
        </p:txBody>
      </p:sp>
      <p:sp>
        <p:nvSpPr>
          <p:cNvPr id="17" name="Shape 485">
            <a:extLst>
              <a:ext uri="{FF2B5EF4-FFF2-40B4-BE49-F238E27FC236}">
                <a16:creationId xmlns:a16="http://schemas.microsoft.com/office/drawing/2014/main" xmlns="" id="{4B66E7F2-53BF-F042-97B2-E4E25DFF5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98" y="2416525"/>
            <a:ext cx="5486400" cy="43347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noFill/>
            <a:miter lim="400000"/>
            <a:headEnd/>
            <a:tailEnd/>
          </a:ln>
        </p:spPr>
        <p:txBody>
          <a:bodyPr lIns="0" tIns="60831" rIns="0" bIns="60831"/>
          <a:lstStyle/>
          <a:p>
            <a:pPr algn="ctr" eaLnBrk="1" fontAlgn="auto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endParaRPr lang="ru-RU" altLang="ru-RU" b="1" dirty="0">
              <a:solidFill>
                <a:schemeClr val="tx1">
                  <a:lumMod val="75000"/>
                </a:schemeClr>
              </a:solidFill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b="1" u="sng" dirty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Ресурсы: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dirty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• Кадровые:  творческая группа педагогов,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dirty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управленческая </a:t>
            </a:r>
            <a:r>
              <a:rPr lang="ru-RU" altLang="ru-RU" dirty="0" smtClean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команда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endParaRPr lang="ru-RU" altLang="ru-RU" dirty="0">
              <a:solidFill>
                <a:schemeClr val="tx1">
                  <a:lumMod val="75000"/>
                </a:schemeClr>
              </a:solidFill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dirty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• Финансовые: стимулирование педагогов, привлечение </a:t>
            </a:r>
            <a:r>
              <a:rPr lang="ru-RU" altLang="ru-RU" dirty="0" smtClean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средств спонсоров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endParaRPr lang="ru-RU" altLang="ru-RU" dirty="0">
              <a:solidFill>
                <a:schemeClr val="tx1">
                  <a:lumMod val="75000"/>
                </a:schemeClr>
              </a:solidFill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dirty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• Материальные: школьная материально-техническая база, ресурсы партнеров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dirty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фонда «Вклад в будущее</a:t>
            </a:r>
            <a:r>
              <a:rPr lang="ru-RU" altLang="ru-RU" dirty="0" smtClean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»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endParaRPr lang="ru-RU" altLang="ru-RU" dirty="0">
              <a:solidFill>
                <a:schemeClr val="tx1">
                  <a:lumMod val="75000"/>
                </a:schemeClr>
              </a:solidFill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dirty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• Социальные партнеры: ИП на территории муниципалитета, родители, выпускники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dirty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• Информационные: сайт школы,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dirty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сообщества в </a:t>
            </a:r>
            <a:r>
              <a:rPr lang="ru-RU" altLang="ru-RU" dirty="0" err="1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соцсетях</a:t>
            </a:r>
            <a:r>
              <a:rPr lang="ru-RU" altLang="ru-RU" dirty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.</a:t>
            </a:r>
          </a:p>
          <a:p>
            <a:pPr marL="270380" indent="-27038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endParaRPr lang="ru-RU" altLang="ru-RU" dirty="0">
              <a:solidFill>
                <a:schemeClr val="tx1">
                  <a:lumMod val="75000"/>
                </a:schemeClr>
              </a:solidFill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</p:txBody>
      </p:sp>
      <p:sp>
        <p:nvSpPr>
          <p:cNvPr id="5" name="Shape 485">
            <a:extLst>
              <a:ext uri="{FF2B5EF4-FFF2-40B4-BE49-F238E27FC236}">
                <a16:creationId xmlns:a16="http://schemas.microsoft.com/office/drawing/2014/main" xmlns="" id="{4B66E7F2-53BF-F042-97B2-E4E25DFF5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9612" y="2424816"/>
            <a:ext cx="6001455" cy="4326467"/>
          </a:xfrm>
          <a:prstGeom prst="rect">
            <a:avLst/>
          </a:prstGeom>
          <a:solidFill>
            <a:srgbClr val="FF845D"/>
          </a:solidFill>
          <a:ln w="12700">
            <a:noFill/>
            <a:miter lim="400000"/>
            <a:headEnd/>
            <a:tailEnd/>
          </a:ln>
        </p:spPr>
        <p:txBody>
          <a:bodyPr lIns="0" tIns="60831" rIns="0" bIns="60831"/>
          <a:lstStyle/>
          <a:p>
            <a:pPr algn="ctr" eaLnBrk="1" fontAlgn="auto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endParaRPr lang="ru-RU" altLang="ru-RU" u="sng" dirty="0">
              <a:solidFill>
                <a:schemeClr val="tx1">
                  <a:lumMod val="75000"/>
                </a:schemeClr>
              </a:solidFill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b="1" u="sng" dirty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Риски: 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dirty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• Сопротивление педагогов инновациям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dirty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(стимулирование, личный пример</a:t>
            </a:r>
            <a:r>
              <a:rPr lang="ru-RU" altLang="ru-RU" dirty="0" smtClean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)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endParaRPr lang="ru-RU" altLang="ru-RU" dirty="0">
              <a:solidFill>
                <a:schemeClr val="tx1">
                  <a:lumMod val="75000"/>
                </a:schemeClr>
              </a:solidFill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dirty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• Нехватка финансовых средств для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dirty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преобразования предметно-эстетической среды (привлечение средств спонсоров, участие в </a:t>
            </a:r>
            <a:r>
              <a:rPr lang="ru-RU" altLang="ru-RU" dirty="0" err="1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грантовых</a:t>
            </a:r>
            <a:r>
              <a:rPr lang="ru-RU" altLang="ru-RU" dirty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 конкурсах</a:t>
            </a:r>
            <a:r>
              <a:rPr lang="ru-RU" altLang="ru-RU" dirty="0" smtClean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)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endParaRPr lang="ru-RU" altLang="ru-RU" dirty="0">
              <a:solidFill>
                <a:schemeClr val="tx1">
                  <a:lumMod val="75000"/>
                </a:schemeClr>
              </a:solidFill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dirty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• Пассивное отношение родителей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dirty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(поиск </a:t>
            </a:r>
            <a:r>
              <a:rPr lang="ru-RU" altLang="ru-RU" dirty="0" smtClean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единомышленников, информационная </a:t>
            </a:r>
            <a:r>
              <a:rPr lang="ru-RU" altLang="ru-RU" dirty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работа с родителями</a:t>
            </a:r>
            <a:r>
              <a:rPr lang="ru-RU" altLang="ru-RU" dirty="0" smtClean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)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endParaRPr lang="ru-RU" altLang="ru-RU" dirty="0">
              <a:solidFill>
                <a:schemeClr val="tx1">
                  <a:lumMod val="75000"/>
                </a:schemeClr>
              </a:solidFill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dirty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• Отсутствие специальных знаний или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dirty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специалистов для </a:t>
            </a:r>
            <a:r>
              <a:rPr lang="ru-RU" altLang="ru-RU" dirty="0" smtClean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реализации отдельных </a:t>
            </a:r>
            <a:r>
              <a:rPr lang="ru-RU" altLang="ru-RU" dirty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направлений </a:t>
            </a:r>
            <a:r>
              <a:rPr lang="ru-RU" altLang="ru-RU" dirty="0" smtClean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проекта (обучение</a:t>
            </a:r>
            <a:r>
              <a:rPr lang="ru-RU" altLang="ru-RU" dirty="0">
                <a:solidFill>
                  <a:schemeClr val="tx1">
                    <a:lumMod val="75000"/>
                  </a:schemeClr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) </a:t>
            </a:r>
          </a:p>
          <a:p>
            <a:pPr marL="270380" indent="-27038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endParaRPr lang="ru-RU" altLang="ru-RU" dirty="0">
              <a:solidFill>
                <a:schemeClr val="tx1">
                  <a:lumMod val="75000"/>
                </a:schemeClr>
              </a:solidFill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62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EAA4B89-E2E1-1941-8838-77E1E0DD3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33657"/>
            <a:ext cx="11287158" cy="88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ts val="1331"/>
              </a:spcBef>
              <a:spcAft>
                <a:spcPts val="600"/>
              </a:spcAft>
              <a:buClr>
                <a:srgbClr val="F69200"/>
              </a:buClr>
              <a:buSzPct val="100000"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КРАТКАЯ СПРАВКА ОБ Образовательной Организации</a:t>
            </a:r>
          </a:p>
        </p:txBody>
      </p:sp>
      <p:sp>
        <p:nvSpPr>
          <p:cNvPr id="11" name="Shape 485">
            <a:extLst>
              <a:ext uri="{FF2B5EF4-FFF2-40B4-BE49-F238E27FC236}">
                <a16:creationId xmlns:a16="http://schemas.microsoft.com/office/drawing/2014/main" xmlns="" id="{7B00E5E5-212C-154B-B8BA-6E6D5109C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618" y="2481566"/>
            <a:ext cx="11287158" cy="4275676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60831" rIns="0" bIns="60831"/>
          <a:lstStyle/>
          <a:p>
            <a:pPr marL="608354" indent="-608354"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  <a:buFont typeface="Fedra Sans Pro Book" panose="020B0504040000020004" pitchFamily="34" charset="0"/>
              <a:buChar char="•"/>
            </a:pPr>
            <a:endParaRPr lang="ru-RU" altLang="ru-RU" sz="3193" dirty="0"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</p:txBody>
      </p:sp>
      <p:sp>
        <p:nvSpPr>
          <p:cNvPr id="4" name="Shape 485">
            <a:extLst>
              <a:ext uri="{FF2B5EF4-FFF2-40B4-BE49-F238E27FC236}">
                <a16:creationId xmlns:a16="http://schemas.microsoft.com/office/drawing/2014/main" xmlns="" id="{7B00E5E5-212C-154B-B8BA-6E6D5109C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0" y="2376488"/>
            <a:ext cx="5100638" cy="42751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60831" rIns="0" bIns="60831"/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/>
              <a:t>МОУ СОШ  с. Поима  </a:t>
            </a:r>
            <a:r>
              <a:rPr lang="ru-RU" sz="2000" dirty="0" smtClean="0"/>
              <a:t>- </a:t>
            </a:r>
            <a:r>
              <a:rPr lang="ru-RU" sz="2000" dirty="0"/>
              <a:t>это сельская школа, удаленная от культурных и научных центров, спортивных школ и школ искусств.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dirty="0"/>
              <a:t>Школа является не только образовательным, но и культурным центром села. Большая часть педагогов родились в с</a:t>
            </a:r>
            <a:r>
              <a:rPr lang="ru-RU" sz="2000" dirty="0" smtClean="0"/>
              <a:t>. </a:t>
            </a:r>
            <a:r>
              <a:rPr lang="ru-RU" sz="2000" dirty="0" err="1" smtClean="0"/>
              <a:t>Поиме</a:t>
            </a:r>
            <a:r>
              <a:rPr lang="ru-RU" sz="2000" dirty="0" smtClean="0"/>
              <a:t> </a:t>
            </a:r>
            <a:r>
              <a:rPr lang="ru-RU" sz="2000" dirty="0"/>
              <a:t>или переехали сюда в школьные годы, учились в этой школе, теперь работают в ней. </a:t>
            </a:r>
            <a:endParaRPr lang="ru-RU" sz="2000" dirty="0" smtClean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dirty="0" smtClean="0"/>
              <a:t>МОУ </a:t>
            </a:r>
            <a:r>
              <a:rPr lang="ru-RU" sz="2000" dirty="0"/>
              <a:t>СОШ  с. Поима  работает над созданием </a:t>
            </a:r>
            <a:r>
              <a:rPr lang="ru-RU" sz="2000" dirty="0" smtClean="0"/>
              <a:t>модели </a:t>
            </a:r>
            <a:r>
              <a:rPr lang="ru-RU" sz="2000" dirty="0"/>
              <a:t>эффективного взаимодействия: «Школа – местное сообщество».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atin typeface="+mn-lt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rgbClr val="F69200"/>
              </a:buClr>
              <a:buSzPct val="100000"/>
              <a:buFont typeface="Arial" pitchFamily="34" charset="0"/>
              <a:buChar char="•"/>
              <a:defRPr/>
            </a:pPr>
            <a:endParaRPr lang="ru-RU" altLang="ru-RU" sz="2000" dirty="0"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" r="356"/>
          <a:stretch>
            <a:fillRect/>
          </a:stretch>
        </p:blipFill>
        <p:spPr bwMode="auto">
          <a:xfrm>
            <a:off x="982485" y="2481566"/>
            <a:ext cx="5345112" cy="367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4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>
            <a:extLst>
              <a:ext uri="{FF2B5EF4-FFF2-40B4-BE49-F238E27FC236}">
                <a16:creationId xmlns:a16="http://schemas.microsoft.com/office/drawing/2014/main" xmlns="" id="{E35BD168-0B60-F84F-B8BD-AF98BA949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" y="1316038"/>
            <a:ext cx="12166600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ПЛАН СОЗДАНИЯ ЛРОС.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КОНТУРЫ «ДОРОЖНОЙ КАРТЫ» ПРОЕКТА</a:t>
            </a:r>
          </a:p>
        </p:txBody>
      </p:sp>
      <p:sp>
        <p:nvSpPr>
          <p:cNvPr id="46083" name="Shape 485"/>
          <p:cNvSpPr>
            <a:spLocks noChangeArrowheads="1"/>
          </p:cNvSpPr>
          <p:nvPr/>
        </p:nvSpPr>
        <p:spPr bwMode="auto">
          <a:xfrm>
            <a:off x="334963" y="2570163"/>
            <a:ext cx="114808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60831" rIns="0" bIns="60831"/>
          <a:lstStyle/>
          <a:p>
            <a:pPr marL="455613" indent="-455613" eaLnBrk="1" hangingPunct="1">
              <a:lnSpc>
                <a:spcPct val="90000"/>
              </a:lnSpc>
              <a:spcBef>
                <a:spcPts val="800"/>
              </a:spcBef>
              <a:buClr>
                <a:srgbClr val="F69200"/>
              </a:buClr>
              <a:buSzPct val="100000"/>
              <a:buFont typeface="Arial" pitchFamily="34" charset="0"/>
              <a:buChar char="•"/>
            </a:pPr>
            <a:endParaRPr lang="ru-RU" altLang="ru-RU" sz="2000">
              <a:solidFill>
                <a:srgbClr val="22974F"/>
              </a:solidFill>
              <a:latin typeface="SB Sans Text Thin"/>
              <a:ea typeface="FedraSansPro-Light"/>
              <a:cs typeface="SB Sans Text Thi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57263" y="2546350"/>
            <a:ext cx="10701337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89108"/>
                </a:solidFill>
                <a:latin typeface="SB Sans Text Thin"/>
                <a:cs typeface="Times New Roman" pitchFamily="18" charset="0"/>
              </a:rPr>
              <a:t>1 </a:t>
            </a:r>
            <a:r>
              <a:rPr lang="ru-RU" sz="2000" b="1" dirty="0">
                <a:solidFill>
                  <a:srgbClr val="F98607"/>
                </a:solidFill>
                <a:latin typeface="SB Sans Text Thin"/>
                <a:cs typeface="Times New Roman" pitchFamily="18" charset="0"/>
              </a:rPr>
              <a:t>этап (март – июль 2022г.) </a:t>
            </a:r>
            <a:r>
              <a:rPr lang="ru-RU" sz="2000" dirty="0">
                <a:latin typeface="SB Sans Text Thin"/>
                <a:cs typeface="Times New Roman" pitchFamily="18" charset="0"/>
              </a:rPr>
              <a:t>–  разработка проекта организации образовательного процесса  </a:t>
            </a:r>
            <a:r>
              <a:rPr lang="ru-RU" sz="2000" dirty="0" smtClean="0">
                <a:latin typeface="SB Sans Text Thin"/>
                <a:cs typeface="Times New Roman" pitchFamily="18" charset="0"/>
              </a:rPr>
              <a:t>школы </a:t>
            </a:r>
            <a:r>
              <a:rPr lang="ru-RU" sz="2000" dirty="0">
                <a:latin typeface="SB Sans Text Thin"/>
                <a:cs typeface="Times New Roman" pitchFamily="18" charset="0"/>
              </a:rPr>
              <a:t>в соответствии с направлениями ЛРОС, начало реализации проекта;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latin typeface="SB Sans Text Thin"/>
                <a:cs typeface="Times New Roman" pitchFamily="18" charset="0"/>
              </a:rPr>
              <a:t>-   создание </a:t>
            </a:r>
            <a:r>
              <a:rPr lang="ru-RU" sz="2000" dirty="0">
                <a:latin typeface="SB Sans Text Thin"/>
                <a:cs typeface="Times New Roman" pitchFamily="18" charset="0"/>
              </a:rPr>
              <a:t>творческих групп и обучение учителей;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>
                <a:latin typeface="SB Sans Text Thin"/>
                <a:cs typeface="Times New Roman" pitchFamily="18" charset="0"/>
              </a:rPr>
              <a:t>создание карты мест отдыха и творчества в школе;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>
                <a:latin typeface="SB Sans Text Thin"/>
                <a:cs typeface="Times New Roman" pitchFamily="18" charset="0"/>
              </a:rPr>
              <a:t>привлечение родителей, органов ученического  самоуправления к разработке программы проекта.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2000" dirty="0">
              <a:latin typeface="SB Sans Text Thin"/>
              <a:cs typeface="Times New Roman" pitchFamily="18" charset="0"/>
            </a:endParaRPr>
          </a:p>
          <a:p>
            <a:pPr marL="25066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98607"/>
                </a:solidFill>
                <a:latin typeface="SB Sans Text Thin"/>
                <a:cs typeface="Times New Roman" pitchFamily="18" charset="0"/>
              </a:rPr>
              <a:t>2 этап (2022 – 2023, 2023-2024 </a:t>
            </a:r>
            <a:r>
              <a:rPr lang="ru-RU" sz="2000" b="1" dirty="0" err="1">
                <a:solidFill>
                  <a:srgbClr val="F98607"/>
                </a:solidFill>
                <a:latin typeface="SB Sans Text Thin"/>
                <a:cs typeface="Times New Roman" pitchFamily="18" charset="0"/>
              </a:rPr>
              <a:t>уч.г</a:t>
            </a:r>
            <a:r>
              <a:rPr lang="ru-RU" sz="2000" b="1" dirty="0">
                <a:solidFill>
                  <a:srgbClr val="F98607"/>
                </a:solidFill>
                <a:latin typeface="SB Sans Text Thin"/>
                <a:cs typeface="Times New Roman" pitchFamily="18" charset="0"/>
              </a:rPr>
              <a:t>.) </a:t>
            </a:r>
            <a:r>
              <a:rPr lang="ru-RU" sz="2000" dirty="0">
                <a:latin typeface="SB Sans Text Thin"/>
                <a:cs typeface="Times New Roman" pitchFamily="18" charset="0"/>
              </a:rPr>
              <a:t>– практическая реализация и корректировка проекта.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srgbClr val="000000"/>
              </a:solidFill>
              <a:latin typeface="SB Sans Text Thin"/>
              <a:cs typeface="Times New Roman" pitchFamily="18" charset="0"/>
              <a:sym typeface="Calibri" panose="020F050202020403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98607"/>
                </a:solidFill>
                <a:latin typeface="SB Sans Text Thin"/>
                <a:cs typeface="Times New Roman" pitchFamily="18" charset="0"/>
              </a:rPr>
              <a:t>3 этап (2024-2025 </a:t>
            </a:r>
            <a:r>
              <a:rPr lang="ru-RU" sz="2000" b="1" dirty="0" err="1">
                <a:solidFill>
                  <a:srgbClr val="F98607"/>
                </a:solidFill>
                <a:latin typeface="SB Sans Text Thin"/>
                <a:cs typeface="Times New Roman" pitchFamily="18" charset="0"/>
              </a:rPr>
              <a:t>уч.г</a:t>
            </a:r>
            <a:r>
              <a:rPr lang="ru-RU" sz="2000" b="1" dirty="0">
                <a:solidFill>
                  <a:srgbClr val="F98607"/>
                </a:solidFill>
                <a:latin typeface="SB Sans Text Thin"/>
                <a:cs typeface="Times New Roman" pitchFamily="18" charset="0"/>
              </a:rPr>
              <a:t>.) </a:t>
            </a:r>
            <a:r>
              <a:rPr lang="ru-RU" sz="2000" dirty="0">
                <a:latin typeface="SB Sans Text Thin"/>
                <a:cs typeface="Times New Roman" pitchFamily="18" charset="0"/>
              </a:rPr>
              <a:t>– результативный: мониторинг и экспертная оценка реализации проекта.</a:t>
            </a:r>
            <a:endParaRPr lang="ru-RU" sz="2000" dirty="0">
              <a:solidFill>
                <a:srgbClr val="000000"/>
              </a:solidFill>
              <a:latin typeface="SB Sans Text Thin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40" y="4439175"/>
            <a:ext cx="2190341" cy="1149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67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>
            <a:extLst>
              <a:ext uri="{FF2B5EF4-FFF2-40B4-BE49-F238E27FC236}">
                <a16:creationId xmlns:a16="http://schemas.microsoft.com/office/drawing/2014/main" xmlns="" id="{E35BD168-0B60-F84F-B8BD-AF98BA949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61" y="1028171"/>
            <a:ext cx="12166600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ПЛАН СОЗДАНИЯ ЛРОС.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sz="3200" dirty="0"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Ключевые действия команды проекта по годам </a:t>
            </a:r>
            <a:endParaRPr lang="ru-RU" altLang="ru-RU" sz="3200" b="1" cap="all" dirty="0">
              <a:solidFill>
                <a:srgbClr val="00642D"/>
              </a:solidFill>
              <a:latin typeface="SB Sans Text Semibold" panose="020B0503040504020204" pitchFamily="34" charset="0"/>
              <a:ea typeface="FedraSansPro-LightItalic" charset="0"/>
              <a:cs typeface="SB Sans Text Semibold" panose="020B0503040504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397432"/>
              </p:ext>
            </p:extLst>
          </p:nvPr>
        </p:nvGraphicFramePr>
        <p:xfrm>
          <a:off x="1441450" y="2194983"/>
          <a:ext cx="9393238" cy="44357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6685">
                  <a:extLst>
                    <a:ext uri="{9D8B030D-6E8A-4147-A177-3AD203B41FA5}">
                      <a16:colId xmlns:a16="http://schemas.microsoft.com/office/drawing/2014/main" xmlns="" val="2986498377"/>
                    </a:ext>
                  </a:extLst>
                </a:gridCol>
                <a:gridCol w="1966553">
                  <a:extLst>
                    <a:ext uri="{9D8B030D-6E8A-4147-A177-3AD203B41FA5}">
                      <a16:colId xmlns:a16="http://schemas.microsoft.com/office/drawing/2014/main" xmlns="" val="3525166924"/>
                    </a:ext>
                  </a:extLst>
                </a:gridCol>
              </a:tblGrid>
              <a:tr h="37532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2021-2022 учебный год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62894422"/>
                  </a:ext>
                </a:extLst>
              </a:tr>
              <a:tr h="2438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1.Формирование команды проекта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Февраль 2022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xmlns="" val="3430388543"/>
                  </a:ext>
                </a:extLst>
              </a:tr>
              <a:tr h="2438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2. Обучение команды проекта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Февраль-март 2022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xmlns="" val="3566149601"/>
                  </a:ext>
                </a:extLst>
              </a:tr>
              <a:tr h="2438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3. Разработка концепции проекта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Март 2022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xmlns="" val="2897898016"/>
                  </a:ext>
                </a:extLst>
              </a:tr>
              <a:tr h="2438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4. Формирование рабочей группы проекта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Март 2022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xmlns="" val="1262184367"/>
                  </a:ext>
                </a:extLst>
              </a:tr>
              <a:tr h="2438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5. Первичная диагностика участников проекта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Февраль-март 2022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xmlns="" val="3698981062"/>
                  </a:ext>
                </a:extLst>
              </a:tr>
              <a:tr h="2438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6. Формирование нормативно-правовой базы проекта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Февраль-март 2022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xmlns="" val="1275041468"/>
                  </a:ext>
                </a:extLst>
              </a:tr>
              <a:tr h="2438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7. Разработка программы проекта на 2022-2025 гг.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Март 2022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xmlns="" val="4217930181"/>
                  </a:ext>
                </a:extLst>
              </a:tr>
              <a:tr h="4876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8. Разработка рабочего плана деятельности в рамках проекта на 2022-2023 учебный год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Март-май 2022г.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xmlns="" val="2265354883"/>
                  </a:ext>
                </a:extLst>
              </a:tr>
              <a:tr h="2438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9. Создание ПОС учителей школы по проблеме создания ЛРОС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Март-апрель 2022г.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xmlns="" val="414546892"/>
                  </a:ext>
                </a:extLst>
              </a:tr>
              <a:tr h="2438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10. Разработка и реализация информационной стратегии проекта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Март 2022г.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xmlns="" val="2947818932"/>
                  </a:ext>
                </a:extLst>
              </a:tr>
              <a:tr h="4876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11. Обучение рабочей группы проекта при поддержке программы «Вклад в будущее»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Май 2022г.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xmlns="" val="2645050681"/>
                  </a:ext>
                </a:extLst>
              </a:tr>
              <a:tr h="4452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12. Обеспечение педагогов новыми программно-методическими материалами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Апрель 2022г.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xmlns="" val="485249993"/>
                  </a:ext>
                </a:extLst>
              </a:tr>
              <a:tr h="4452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15. Проектирование изменений в пространственно-предметной среде школы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Май-июль 2022г.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xmlns="" val="3446689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300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>
            <a:extLst>
              <a:ext uri="{FF2B5EF4-FFF2-40B4-BE49-F238E27FC236}">
                <a16:creationId xmlns:a16="http://schemas.microsoft.com/office/drawing/2014/main" xmlns="" id="{E35BD168-0B60-F84F-B8BD-AF98BA949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1062038"/>
            <a:ext cx="12166600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ПЛАН СОЗДАНИЯ ЛРОС.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sz="3200" dirty="0"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Ключевые действия команды проекта по годам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endParaRPr lang="ru-RU" alt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2022-2023 учебный год </a:t>
            </a:r>
            <a:endParaRPr lang="ru-RU" altLang="ru-RU" sz="24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B Sans Text Semibold" panose="020B0503040504020204" pitchFamily="34" charset="0"/>
              <a:ea typeface="FedraSansPro-LightItalic" charset="0"/>
              <a:cs typeface="SB Sans Text Semibold" panose="020B0503040504020204" pitchFamily="34" charset="0"/>
            </a:endParaRPr>
          </a:p>
        </p:txBody>
      </p:sp>
      <p:sp>
        <p:nvSpPr>
          <p:cNvPr id="48131" name="Прямоугольник 2"/>
          <p:cNvSpPr>
            <a:spLocks noChangeArrowheads="1"/>
          </p:cNvSpPr>
          <p:nvPr/>
        </p:nvSpPr>
        <p:spPr bwMode="auto">
          <a:xfrm>
            <a:off x="1306512" y="2856089"/>
            <a:ext cx="1009967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1" hangingPunct="1">
              <a:buFontTx/>
              <a:buAutoNum type="arabicPeriod"/>
            </a:pPr>
            <a:r>
              <a:rPr lang="ru-RU" sz="2000" dirty="0"/>
              <a:t>Разработка рабочего плана деятельности в рамках проекта на 2022-2023 учебный год 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ru-RU" sz="2000" dirty="0"/>
              <a:t>Расширение профессиональной активности педагогов по внедрению запланированных инноваций, обеспечение сочетания творческого и нормативного компонентов деятельности 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ru-RU" sz="2000" dirty="0"/>
              <a:t>Начало реализации программы развития эмоционального интеллекта для педагогов 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ru-RU" sz="2000" dirty="0"/>
              <a:t>Промежуточная диагностика второго этапа проекта 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ru-RU" sz="2000" dirty="0"/>
              <a:t>Внедрение новых программно-методических ресурсов в образовательный процесс (30% классов)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ru-RU" sz="2000" dirty="0"/>
              <a:t>Преобразование пространственно-предметной среды школы (создание дополнительных выставочных зон, открытой стены, зонирование пространства) 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ru-RU" sz="2000" dirty="0"/>
              <a:t>Реализация информационной стратегии проекта 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ru-RU" sz="2000" dirty="0"/>
              <a:t>Корректировка программы проекта на 2023-2024 учебный год </a:t>
            </a:r>
          </a:p>
        </p:txBody>
      </p:sp>
    </p:spTree>
    <p:extLst>
      <p:ext uri="{BB962C8B-B14F-4D97-AF65-F5344CB8AC3E}">
        <p14:creationId xmlns:p14="http://schemas.microsoft.com/office/powerpoint/2010/main" val="360219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>
            <a:extLst>
              <a:ext uri="{FF2B5EF4-FFF2-40B4-BE49-F238E27FC236}">
                <a16:creationId xmlns:a16="http://schemas.microsoft.com/office/drawing/2014/main" xmlns="" id="{E35BD168-0B60-F84F-B8BD-AF98BA949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1163638"/>
            <a:ext cx="12166600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ПЛАН СОЗДАНИЯ ЛРОС.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sz="3200" dirty="0"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Ключевые действия команды проекта по годам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endParaRPr lang="ru-RU" alt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2023-2024 учебный год </a:t>
            </a:r>
            <a:endParaRPr lang="ru-RU" altLang="ru-RU" sz="24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B Sans Text Semibold" panose="020B0503040504020204" pitchFamily="34" charset="0"/>
              <a:ea typeface="FedraSansPro-LightItalic" charset="0"/>
              <a:cs typeface="SB Sans Text Semibold" panose="020B0503040504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65262" y="2946400"/>
            <a:ext cx="10099675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000" dirty="0">
                <a:latin typeface="+mn-lt"/>
              </a:rPr>
              <a:t>Корректировка и развитие нормативно-правовой базы проекта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000" dirty="0">
                <a:latin typeface="+mn-lt"/>
              </a:rPr>
              <a:t>Формирование нового состава рабочей группы проекта.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000" dirty="0">
                <a:latin typeface="+mn-lt"/>
              </a:rPr>
              <a:t>Обучение рабочей группы в новом составе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000" dirty="0">
                <a:latin typeface="+mn-lt"/>
              </a:rPr>
              <a:t>Разработка рабочего плана деятельности в рамках проекта на 2023-2024 учебный год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000" dirty="0">
                <a:latin typeface="+mn-lt"/>
              </a:rPr>
              <a:t>Продолжение реализации программы развития эмоционального интеллекта для педагогов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000" dirty="0">
                <a:latin typeface="+mn-lt"/>
              </a:rPr>
              <a:t>Промежуточная диагностика второго этапа проекта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000" dirty="0">
                <a:latin typeface="+mn-lt"/>
              </a:rPr>
              <a:t>Использование новых программно-методических ресурсов в образовательном процессе (60% классов)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000" dirty="0">
                <a:latin typeface="+mn-lt"/>
              </a:rPr>
              <a:t>Совершенствование пространственно-предметной среды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000" dirty="0">
                <a:latin typeface="+mn-lt"/>
              </a:rPr>
              <a:t>Реализация информационной стратегии проекта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000" dirty="0">
                <a:latin typeface="+mn-lt"/>
              </a:rPr>
              <a:t>Корректировка программы проекта на 2024-2025 учебный год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292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>
            <a:extLst>
              <a:ext uri="{FF2B5EF4-FFF2-40B4-BE49-F238E27FC236}">
                <a16:creationId xmlns:a16="http://schemas.microsoft.com/office/drawing/2014/main" xmlns="" id="{E35BD168-0B60-F84F-B8BD-AF98BA949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1163638"/>
            <a:ext cx="12166600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ПЛАН СОЗДАНИЯ ЛРОС.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sz="3200" dirty="0"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Ключевые действия команды проекта по годам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endParaRPr lang="ru-RU" alt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2024-2025 учебный год </a:t>
            </a:r>
            <a:endParaRPr lang="ru-RU" altLang="ru-RU" sz="24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B Sans Text Semibold" panose="020B0503040504020204" pitchFamily="34" charset="0"/>
              <a:ea typeface="FedraSansPro-LightItalic" charset="0"/>
              <a:cs typeface="SB Sans Text Semibold" panose="020B0503040504020204" pitchFamily="34" charset="0"/>
            </a:endParaRPr>
          </a:p>
        </p:txBody>
      </p:sp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>
            <a:off x="976313" y="3140075"/>
            <a:ext cx="10526712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1" hangingPunct="1">
              <a:buFontTx/>
              <a:buAutoNum type="arabicPeriod"/>
            </a:pPr>
            <a:r>
              <a:rPr lang="ru-RU" sz="2000" dirty="0"/>
              <a:t>Формирование нового состава рабочей группы проекта 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ru-RU" sz="2000" dirty="0"/>
              <a:t>Обучение рабочей группы в новом составе в условиях партнёрства 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ru-RU" sz="2000" dirty="0"/>
              <a:t>Разработка рабочего плана деятельности в рамках проекта на 2024-2025 учебный год 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ru-RU" sz="2000" dirty="0"/>
              <a:t>Массовое внедрение новых программно-методических ресурсов 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ru-RU" sz="2000" dirty="0"/>
              <a:t>Завершение преобразования пространственно-предметной среды школы 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ru-RU" sz="2000" dirty="0"/>
              <a:t>Анализ работы ПОС учителей школы по проблеме создания ЛРОС 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ru-RU" sz="2000" dirty="0"/>
              <a:t>Итоговая диагностика участников проекта 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ru-RU" sz="2000" dirty="0"/>
              <a:t>Составление итогового аналитического отчета 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ru-RU" sz="2000" dirty="0"/>
              <a:t>Открытая конференция по подведению итогов проекта </a:t>
            </a:r>
          </a:p>
        </p:txBody>
      </p:sp>
    </p:spTree>
    <p:extLst>
      <p:ext uri="{BB962C8B-B14F-4D97-AF65-F5344CB8AC3E}">
        <p14:creationId xmlns:p14="http://schemas.microsoft.com/office/powerpoint/2010/main" val="193896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9">
            <a:extLst>
              <a:ext uri="{FF2B5EF4-FFF2-40B4-BE49-F238E27FC236}">
                <a16:creationId xmlns:a16="http://schemas.microsoft.com/office/drawing/2014/main" xmlns="" id="{895A6DEC-42B2-4042-BDFF-DE320EAFE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3663"/>
            <a:ext cx="11374438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1331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УПРАВЛЕНЧЕСКОЕ СОПРОВОЖДЕНИЕ ПРОЕКТА</a:t>
            </a:r>
          </a:p>
        </p:txBody>
      </p:sp>
      <p:sp>
        <p:nvSpPr>
          <p:cNvPr id="22" name="Shape 485">
            <a:extLst>
              <a:ext uri="{FF2B5EF4-FFF2-40B4-BE49-F238E27FC236}">
                <a16:creationId xmlns:a16="http://schemas.microsoft.com/office/drawing/2014/main" xmlns="" id="{102F0AD3-A5FF-8345-82CC-5B872B99A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263" y="2481263"/>
            <a:ext cx="11376025" cy="40243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60831" rIns="0" bIns="60831"/>
          <a:lstStyle/>
          <a:p>
            <a:pPr marL="456265" indent="-456265" eaLnBrk="1" fontAlgn="auto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rgbClr val="F692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altLang="ru-RU" sz="2800" b="1" dirty="0">
                <a:ea typeface="FedraSansPro-Light" panose="020B0303040000020004" pitchFamily="34" charset="0"/>
                <a:cs typeface="SB Sans Text Thin" panose="020B0103040504020204" pitchFamily="34" charset="0"/>
              </a:rPr>
              <a:t>Внесение изменений в ООП и Программу развития школы</a:t>
            </a:r>
          </a:p>
          <a:p>
            <a:pPr marL="456265" indent="-456265" eaLnBrk="1" fontAlgn="auto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rgbClr val="F692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altLang="ru-RU" sz="2800" b="1" dirty="0">
                <a:ea typeface="FedraSansPro-Light" panose="020B0303040000020004" pitchFamily="34" charset="0"/>
                <a:cs typeface="SB Sans Text Thin" panose="020B0103040504020204" pitchFamily="34" charset="0"/>
              </a:rPr>
              <a:t>Разработка локальных нормативных актов, регламентирующих деятельность рабочих групп проекта, ПОС, ученических и родительских сообществ </a:t>
            </a:r>
          </a:p>
          <a:p>
            <a:pPr marL="456265" indent="-456265" eaLnBrk="1" fontAlgn="auto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rgbClr val="F692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altLang="ru-RU" sz="2800" b="1" dirty="0">
                <a:ea typeface="FedraSansPro-Light" panose="020B0303040000020004" pitchFamily="34" charset="0"/>
                <a:cs typeface="SB Sans Text Thin" panose="020B0103040504020204" pitchFamily="34" charset="0"/>
              </a:rPr>
              <a:t>Обратная связь: мониторинги, анкетирование, опросы, </a:t>
            </a:r>
            <a:r>
              <a:rPr lang="ru-RU" altLang="ru-RU" sz="2800" b="1" dirty="0" smtClean="0">
                <a:ea typeface="FedraSansPro-Light" panose="020B0303040000020004" pitchFamily="34" charset="0"/>
                <a:cs typeface="SB Sans Text Thin" panose="020B0103040504020204" pitchFamily="34" charset="0"/>
              </a:rPr>
              <a:t>тренинги, отчеты о проведенных мероприятиях.  </a:t>
            </a:r>
            <a:endParaRPr lang="ru-RU" altLang="ru-RU" sz="2800" b="1" dirty="0"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marL="456265" indent="-456265" eaLnBrk="1" fontAlgn="auto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rgbClr val="F692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altLang="ru-RU" sz="2800" b="1" dirty="0">
                <a:ea typeface="FedraSansPro-Light" panose="020B0303040000020004" pitchFamily="34" charset="0"/>
                <a:cs typeface="SB Sans Text Thin" panose="020B0103040504020204" pitchFamily="34" charset="0"/>
              </a:rPr>
              <a:t>Работа профессионального </a:t>
            </a:r>
            <a:r>
              <a:rPr lang="ru-RU" altLang="ru-RU" sz="2800" b="1" dirty="0" smtClean="0">
                <a:ea typeface="FedraSansPro-Light" panose="020B0303040000020004" pitchFamily="34" charset="0"/>
                <a:cs typeface="SB Sans Text Thin" panose="020B0103040504020204" pitchFamily="34" charset="0"/>
              </a:rPr>
              <a:t>обучающего </a:t>
            </a:r>
            <a:r>
              <a:rPr lang="ru-RU" altLang="ru-RU" sz="2800" b="1" dirty="0">
                <a:ea typeface="FedraSansPro-Light" panose="020B0303040000020004" pitchFamily="34" charset="0"/>
                <a:cs typeface="SB Sans Text Thin" panose="020B0103040504020204" pitchFamily="34" charset="0"/>
              </a:rPr>
              <a:t>сообщества (ПОС) </a:t>
            </a:r>
            <a:r>
              <a:rPr lang="ru-RU" altLang="ru-RU" sz="2800" b="1" dirty="0" smtClean="0">
                <a:ea typeface="FedraSansPro-Light" panose="020B0303040000020004" pitchFamily="34" charset="0"/>
                <a:cs typeface="SB Sans Text Thin" panose="020B0103040504020204" pitchFamily="34" charset="0"/>
              </a:rPr>
              <a:t>будет </a:t>
            </a:r>
            <a:r>
              <a:rPr lang="ru-RU" altLang="ru-RU" sz="2800" b="1" dirty="0">
                <a:ea typeface="FedraSansPro-Light" panose="020B0303040000020004" pitchFamily="34" charset="0"/>
                <a:cs typeface="SB Sans Text Thin" panose="020B0103040504020204" pitchFamily="34" charset="0"/>
              </a:rPr>
              <a:t>организована через </a:t>
            </a:r>
            <a:r>
              <a:rPr lang="ru-RU" sz="2800" b="1" dirty="0">
                <a:cs typeface="Times New Roman" pitchFamily="18" charset="0"/>
              </a:rPr>
              <a:t>цикл семинаров с последующей разработкой методического арсенала</a:t>
            </a:r>
            <a:r>
              <a:rPr lang="ru-RU" sz="3200" b="1" dirty="0">
                <a:cs typeface="Times New Roman" pitchFamily="18" charset="0"/>
              </a:rPr>
              <a:t>.</a:t>
            </a:r>
            <a:endParaRPr lang="ru-RU" sz="3200" b="1" dirty="0">
              <a:sym typeface="Calibri" panose="020F0502020204030204" pitchFamily="34" charset="0"/>
            </a:endParaRPr>
          </a:p>
          <a:p>
            <a:pPr marL="456265" indent="-456265" eaLnBrk="1" fontAlgn="auto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rgbClr val="F692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ru-RU" altLang="ru-RU" sz="2661" dirty="0"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marL="456265" indent="-456265" eaLnBrk="1" fontAlgn="auto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rgbClr val="F692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ru-RU" altLang="ru-RU" sz="2661" dirty="0"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13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16" r="61489"/>
          <a:stretch/>
        </p:blipFill>
        <p:spPr>
          <a:xfrm>
            <a:off x="6248400" y="3501933"/>
            <a:ext cx="5976512" cy="1905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0" t="85816" r="22989"/>
          <a:stretch/>
        </p:blipFill>
        <p:spPr>
          <a:xfrm>
            <a:off x="271886" y="1879600"/>
            <a:ext cx="5976513" cy="1905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361180" y="2238181"/>
            <a:ext cx="46205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Итоги аналитической работы по проекту с использованием определенных методик, инструментария с выводами (по </a:t>
            </a:r>
            <a:r>
              <a:rPr lang="ru-RU" b="1" dirty="0" err="1" smtClean="0"/>
              <a:t>В.А.Ясвину</a:t>
            </a:r>
            <a:r>
              <a:rPr lang="ru-RU" b="1" dirty="0"/>
              <a:t>)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0" t="85816" r="22989"/>
          <a:stretch/>
        </p:blipFill>
        <p:spPr>
          <a:xfrm>
            <a:off x="6248399" y="1873069"/>
            <a:ext cx="5976513" cy="1905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16" r="61489"/>
          <a:stretch/>
        </p:blipFill>
        <p:spPr>
          <a:xfrm>
            <a:off x="271887" y="3530600"/>
            <a:ext cx="5976512" cy="1905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0" t="85816" r="22989"/>
          <a:stretch/>
        </p:blipFill>
        <p:spPr>
          <a:xfrm>
            <a:off x="3251197" y="5168900"/>
            <a:ext cx="5976513" cy="19050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475480" y="3854270"/>
            <a:ext cx="46205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Описание наиболее ярких и успешных проектных решений и их реализации </a:t>
            </a:r>
            <a:r>
              <a:rPr lang="ru-RU" b="1" dirty="0" smtClean="0"/>
              <a:t>(открытый </a:t>
            </a:r>
            <a:r>
              <a:rPr lang="ru-RU" b="1" dirty="0"/>
              <a:t>практикум с применением технологии «4К»)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380979" y="2225402"/>
            <a:ext cx="46205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Зримые изменения в </a:t>
            </a:r>
            <a:r>
              <a:rPr lang="ru-RU" b="1" dirty="0"/>
              <a:t>предметно- пространственной среде ОО (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выставочные зоны, зоны свободного общения, открытая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стена</a:t>
            </a:r>
            <a:r>
              <a:rPr lang="ru-RU" b="1" dirty="0" smtClean="0"/>
              <a:t>) 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469879" y="3854270"/>
            <a:ext cx="46205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Краткие описания конкретного, живого опыта решения различных задач в ходе разработки и реализации проекта </a:t>
            </a:r>
            <a:r>
              <a:rPr lang="ru-RU" b="1" dirty="0" smtClean="0"/>
              <a:t>(мозговой </a:t>
            </a:r>
            <a:r>
              <a:rPr lang="ru-RU" b="1" dirty="0"/>
              <a:t>штурм </a:t>
            </a:r>
            <a:r>
              <a:rPr lang="ru-RU" b="1" dirty="0" err="1"/>
              <a:t>TeamSoft</a:t>
            </a:r>
            <a:r>
              <a:rPr lang="ru-RU" b="1" dirty="0"/>
              <a:t>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421880" y="5662830"/>
            <a:ext cx="46205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Программы внеурочной деятельности, кейсы </a:t>
            </a:r>
            <a:r>
              <a:rPr lang="ru-RU" b="1" dirty="0"/>
              <a:t>по интересным моментам и ситуациям в ходе проекта ОО </a:t>
            </a:r>
            <a:endParaRPr lang="ru-RU" altLang="ru-RU" b="1" dirty="0"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xmlns="" id="{895A6DEC-42B2-4042-BDFF-DE320EAFE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02" y="1083193"/>
            <a:ext cx="11375194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ts val="1331"/>
              </a:spcBef>
              <a:buClr>
                <a:srgbClr val="F69200"/>
              </a:buClr>
              <a:buSzPct val="100000"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cs typeface="SB Sans Text Semibold" panose="020B0503040504020204" pitchFamily="34" charset="0"/>
              </a:rPr>
              <a:t>СПИСОК ЗНАЧИМЫХ ПРОДУКТОВ ПРОЕКТА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64830" y="2385813"/>
            <a:ext cx="5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</a:rPr>
              <a:t>1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66488" y="3988662"/>
            <a:ext cx="5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</a:rPr>
              <a:t>3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730763" y="3988662"/>
            <a:ext cx="5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671439" y="5662830"/>
            <a:ext cx="5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</a:rPr>
              <a:t>5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641343" y="2327899"/>
            <a:ext cx="5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</a:rPr>
              <a:t>2</a:t>
            </a:r>
            <a:endParaRPr lang="ru-RU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47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ятиугольник 31"/>
          <p:cNvSpPr/>
          <p:nvPr/>
        </p:nvSpPr>
        <p:spPr>
          <a:xfrm rot="10800000">
            <a:off x="529373" y="4487426"/>
            <a:ext cx="3354434" cy="200207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ятиугольник 29"/>
          <p:cNvSpPr/>
          <p:nvPr/>
        </p:nvSpPr>
        <p:spPr>
          <a:xfrm rot="10800000">
            <a:off x="3477570" y="4503604"/>
            <a:ext cx="3354434" cy="2002074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ятиугольник 30"/>
          <p:cNvSpPr/>
          <p:nvPr/>
        </p:nvSpPr>
        <p:spPr>
          <a:xfrm rot="10800000">
            <a:off x="6514280" y="4473158"/>
            <a:ext cx="3354434" cy="2002074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ятиугольник 27"/>
          <p:cNvSpPr/>
          <p:nvPr/>
        </p:nvSpPr>
        <p:spPr>
          <a:xfrm rot="5400000">
            <a:off x="8987626" y="2599321"/>
            <a:ext cx="3354434" cy="2366335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ятиугольник 26"/>
          <p:cNvSpPr/>
          <p:nvPr/>
        </p:nvSpPr>
        <p:spPr>
          <a:xfrm>
            <a:off x="6459741" y="2112285"/>
            <a:ext cx="3354434" cy="2002074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ятиугольник 25"/>
          <p:cNvSpPr/>
          <p:nvPr/>
        </p:nvSpPr>
        <p:spPr>
          <a:xfrm>
            <a:off x="3494812" y="2126775"/>
            <a:ext cx="3354434" cy="2002074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9A0411ED-8E0B-3C4C-BBB9-81B66CB82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87" y="1317436"/>
            <a:ext cx="11211863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ts val="1331"/>
              </a:spcBef>
              <a:buClr>
                <a:srgbClr val="F69200"/>
              </a:buClr>
              <a:buSzPct val="100000"/>
            </a:pPr>
            <a:r>
              <a:rPr lang="ru-RU" altLang="ru-RU" sz="3200" b="1" cap="all" dirty="0" smtClean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Образовательные события в рамках  </a:t>
            </a: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проекта </a:t>
            </a:r>
          </a:p>
        </p:txBody>
      </p:sp>
      <p:sp>
        <p:nvSpPr>
          <p:cNvPr id="3" name="Пятиугольник 2"/>
          <p:cNvSpPr/>
          <p:nvPr/>
        </p:nvSpPr>
        <p:spPr>
          <a:xfrm>
            <a:off x="529883" y="2119211"/>
            <a:ext cx="3354434" cy="200207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792698" y="2289900"/>
            <a:ext cx="20105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Открытый практикум с использованием Технологии «4К» в </a:t>
            </a:r>
            <a:r>
              <a:rPr lang="ru-RU" sz="2000" b="1" dirty="0" smtClean="0"/>
              <a:t>учебно-воспитательном </a:t>
            </a:r>
            <a:r>
              <a:rPr lang="ru-RU" sz="2000" b="1" dirty="0"/>
              <a:t>процессе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784869" y="2393392"/>
            <a:ext cx="20105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Конкурс рисунков «Школа глазами детей»</a:t>
            </a:r>
            <a:endParaRPr lang="ru-RU" sz="20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480848" y="4535575"/>
            <a:ext cx="2267131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Реконструкция пространства школьных коридоров и лестничных проемов</a:t>
            </a:r>
            <a:endParaRPr lang="ru-RU" sz="20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228674" y="4582865"/>
            <a:ext cx="25714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Открытие сенсорной комнаты для эмоциональной разгрузки участников образовательного процесса</a:t>
            </a:r>
            <a:endParaRPr lang="ru-RU" sz="20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293223" y="4709553"/>
            <a:ext cx="22798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День открытых дверей. Открытые занятия по курсам СЭР, развитие ЛП подростков.</a:t>
            </a:r>
            <a:endParaRPr lang="ru-RU" sz="20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870723" y="2175367"/>
            <a:ext cx="22844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Обучение педагогов в программе по развитию личностного потенциала</a:t>
            </a:r>
            <a:endParaRPr lang="ru-RU" sz="2000" b="1" dirty="0"/>
          </a:p>
        </p:txBody>
      </p:sp>
      <p:sp>
        <p:nvSpPr>
          <p:cNvPr id="29" name="Пятиугольник 28"/>
          <p:cNvSpPr/>
          <p:nvPr/>
        </p:nvSpPr>
        <p:spPr>
          <a:xfrm>
            <a:off x="551360" y="2119211"/>
            <a:ext cx="3354434" cy="2002074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15951" y="2126775"/>
            <a:ext cx="23514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Создание команды педагогов-единомышленников, работающих над реализацией проекта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01892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9A0411ED-8E0B-3C4C-BBB9-81B66CB82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87" y="1317436"/>
            <a:ext cx="11211863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ts val="1331"/>
              </a:spcBef>
              <a:buClr>
                <a:srgbClr val="F69200"/>
              </a:buClr>
              <a:buSzPct val="100000"/>
            </a:pPr>
            <a:r>
              <a:rPr lang="ru-RU" altLang="ru-RU" sz="3200" b="1" cap="all" dirty="0" smtClean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Образовательные события в рамках  </a:t>
            </a: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проекта </a:t>
            </a:r>
          </a:p>
        </p:txBody>
      </p:sp>
      <p:sp>
        <p:nvSpPr>
          <p:cNvPr id="3" name="Пятиугольник 2"/>
          <p:cNvSpPr/>
          <p:nvPr/>
        </p:nvSpPr>
        <p:spPr>
          <a:xfrm>
            <a:off x="529883" y="2119211"/>
            <a:ext cx="3354434" cy="200207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ятиугольник 28"/>
          <p:cNvSpPr/>
          <p:nvPr/>
        </p:nvSpPr>
        <p:spPr>
          <a:xfrm>
            <a:off x="551360" y="2119211"/>
            <a:ext cx="3354434" cy="2002074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51360" y="2324938"/>
            <a:ext cx="26546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Создание команды педагогов-единомышленников, работающих над реализацией проекта. </a:t>
            </a:r>
            <a:endParaRPr lang="ru-RU" sz="2000" b="1" dirty="0"/>
          </a:p>
        </p:txBody>
      </p:sp>
      <p:sp>
        <p:nvSpPr>
          <p:cNvPr id="24" name="Пятиугольник 23"/>
          <p:cNvSpPr/>
          <p:nvPr/>
        </p:nvSpPr>
        <p:spPr>
          <a:xfrm rot="10800000">
            <a:off x="7718514" y="4273685"/>
            <a:ext cx="3354434" cy="2002074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8707802" y="4305226"/>
            <a:ext cx="23514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/>
              <a:t>Обсуждение вопросов трансформации образовательной среды с Советом старшеклассников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130" y="1974224"/>
            <a:ext cx="4087930" cy="229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698" y="4604490"/>
            <a:ext cx="3277371" cy="1843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350" y="2155929"/>
            <a:ext cx="3200400" cy="1800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3" y="4479862"/>
            <a:ext cx="2790371" cy="2092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178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ятиугольник 30"/>
          <p:cNvSpPr/>
          <p:nvPr/>
        </p:nvSpPr>
        <p:spPr>
          <a:xfrm rot="10800000">
            <a:off x="8191497" y="4452694"/>
            <a:ext cx="3354434" cy="2002074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ятиугольник 25"/>
          <p:cNvSpPr/>
          <p:nvPr/>
        </p:nvSpPr>
        <p:spPr>
          <a:xfrm>
            <a:off x="203215" y="2111161"/>
            <a:ext cx="3354434" cy="2002074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9A0411ED-8E0B-3C4C-BBB9-81B66CB82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87" y="1317436"/>
            <a:ext cx="11211863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ts val="1331"/>
              </a:spcBef>
              <a:buClr>
                <a:srgbClr val="F69200"/>
              </a:buClr>
              <a:buSzPct val="100000"/>
            </a:pPr>
            <a:r>
              <a:rPr lang="ru-RU" altLang="ru-RU" sz="3200" b="1" cap="all" dirty="0" smtClean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Образовательные события в рамках  </a:t>
            </a: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проекта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23903" y="2364751"/>
            <a:ext cx="20105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Конкурс рисунков «Школа глазами детей»</a:t>
            </a:r>
            <a:endParaRPr lang="ru-RU" sz="20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9278800" y="4456985"/>
            <a:ext cx="2267131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Реконструкция пространства школьных коридоров и лестничных проемов</a:t>
            </a:r>
            <a:endParaRPr lang="ru-RU" sz="2000" b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t="3907" r="2530" b="8395"/>
          <a:stretch/>
        </p:blipFill>
        <p:spPr>
          <a:xfrm>
            <a:off x="3631187" y="1857815"/>
            <a:ext cx="2931630" cy="2055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" t="3314" r="2467" b="6545"/>
          <a:stretch/>
        </p:blipFill>
        <p:spPr>
          <a:xfrm>
            <a:off x="6361432" y="2472058"/>
            <a:ext cx="2534951" cy="1808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3907" b="6628"/>
          <a:stretch/>
        </p:blipFill>
        <p:spPr>
          <a:xfrm>
            <a:off x="8879935" y="1760634"/>
            <a:ext cx="3203203" cy="2250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5" y="4761333"/>
            <a:ext cx="2454709" cy="1842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428" y="4113235"/>
            <a:ext cx="2776279" cy="2084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661" y="4550476"/>
            <a:ext cx="2765453" cy="2076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590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EAA4B89-E2E1-1941-8838-77E1E0DD3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33657"/>
            <a:ext cx="11287158" cy="88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ts val="1331"/>
              </a:spcBef>
              <a:spcAft>
                <a:spcPts val="600"/>
              </a:spcAft>
              <a:buClr>
                <a:srgbClr val="F69200"/>
              </a:buClr>
              <a:buSzPct val="100000"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КРАТКАЯ СПРАВКА ОБ Образовательной Организации</a:t>
            </a:r>
          </a:p>
        </p:txBody>
      </p:sp>
      <p:sp>
        <p:nvSpPr>
          <p:cNvPr id="11" name="Shape 485">
            <a:extLst>
              <a:ext uri="{FF2B5EF4-FFF2-40B4-BE49-F238E27FC236}">
                <a16:creationId xmlns:a16="http://schemas.microsoft.com/office/drawing/2014/main" xmlns="" id="{7B00E5E5-212C-154B-B8BA-6E6D5109C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618" y="2339978"/>
            <a:ext cx="11287158" cy="4275676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60831" rIns="0" bIns="60831"/>
          <a:lstStyle/>
          <a:p>
            <a:pPr marL="608354" indent="-608354"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  <a:buFont typeface="Fedra Sans Pro Book" panose="020B0504040000020004" pitchFamily="34" charset="0"/>
              <a:buChar char="•"/>
            </a:pPr>
            <a:endParaRPr lang="ru-RU" altLang="ru-RU" sz="3193" dirty="0"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</p:txBody>
      </p:sp>
      <p:sp>
        <p:nvSpPr>
          <p:cNvPr id="4" name="Shape 485">
            <a:extLst>
              <a:ext uri="{FF2B5EF4-FFF2-40B4-BE49-F238E27FC236}">
                <a16:creationId xmlns:a16="http://schemas.microsoft.com/office/drawing/2014/main" xmlns="" id="{7B00E5E5-212C-154B-B8BA-6E6D5109C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2464410"/>
            <a:ext cx="5334000" cy="2487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60831" rIns="0" bIns="60831"/>
          <a:lstStyle/>
          <a:p>
            <a:pPr algn="ctr">
              <a:defRPr/>
            </a:pPr>
            <a:r>
              <a:rPr lang="ru-RU" altLang="ru-RU" sz="2000" b="1" dirty="0">
                <a:ea typeface="FedraSansPro-Light" panose="020B0303040000020004" pitchFamily="34" charset="0"/>
                <a:cs typeface="SB Sans Text Thin" panose="020B0103040504020204" pitchFamily="34" charset="0"/>
              </a:rPr>
              <a:t>Ключевые данные об ОО в цифрах и </a:t>
            </a:r>
            <a:r>
              <a:rPr lang="ru-RU" altLang="ru-RU" sz="2000" b="1" dirty="0" smtClean="0">
                <a:ea typeface="FedraSansPro-Light" panose="020B0303040000020004" pitchFamily="34" charset="0"/>
                <a:cs typeface="SB Sans Text Thin" panose="020B0103040504020204" pitchFamily="34" charset="0"/>
              </a:rPr>
              <a:t>фактах: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altLang="ru-RU" sz="2000" dirty="0" smtClean="0">
                <a:ea typeface="FedraSansPro-Light" panose="020B0303040000020004" pitchFamily="34" charset="0"/>
                <a:cs typeface="SB Sans Text Thin" panose="020B0103040504020204" pitchFamily="34" charset="0"/>
              </a:rPr>
              <a:t>МОУ СОШ с. Поима </a:t>
            </a:r>
            <a:r>
              <a:rPr lang="ru-RU" altLang="ru-RU" sz="2000" dirty="0">
                <a:ea typeface="FedraSansPro-Light" panose="020B0303040000020004" pitchFamily="34" charset="0"/>
                <a:cs typeface="SB Sans Text Thin" panose="020B0103040504020204" pitchFamily="34" charset="0"/>
              </a:rPr>
              <a:t>была открыта в 1961г. </a:t>
            </a:r>
            <a:endParaRPr lang="ru-RU" altLang="ru-RU" sz="2000" dirty="0" smtClean="0"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altLang="ru-RU" sz="2000" dirty="0" smtClean="0">
                <a:ea typeface="FedraSansPro-Light" panose="020B0303040000020004" pitchFamily="34" charset="0"/>
                <a:cs typeface="SB Sans Text Thin" panose="020B0103040504020204" pitchFamily="34" charset="0"/>
              </a:rPr>
              <a:t>В 2013-2014г</a:t>
            </a:r>
            <a:r>
              <a:rPr lang="ru-RU" altLang="ru-RU" sz="2000" dirty="0">
                <a:ea typeface="FedraSansPro-Light" panose="020B0303040000020004" pitchFamily="34" charset="0"/>
                <a:cs typeface="SB Sans Text Thin" panose="020B0103040504020204" pitchFamily="34" charset="0"/>
              </a:rPr>
              <a:t>. произведена полная реконструкция и модернизация учебных корпусов. </a:t>
            </a:r>
            <a:r>
              <a:rPr lang="ru-RU" altLang="ru-RU" sz="2000" dirty="0" smtClean="0">
                <a:ea typeface="FedraSansPro-Light" panose="020B0303040000020004" pitchFamily="34" charset="0"/>
                <a:cs typeface="SB Sans Text Thin" panose="020B0103040504020204" pitchFamily="34" charset="0"/>
              </a:rPr>
              <a:t>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altLang="ru-RU" sz="2000" dirty="0" smtClean="0">
                <a:ea typeface="FedraSansPro-Light" panose="020B0303040000020004" pitchFamily="34" charset="0"/>
                <a:cs typeface="SB Sans Text Thin" panose="020B0103040504020204" pitchFamily="34" charset="0"/>
              </a:rPr>
              <a:t>В </a:t>
            </a:r>
            <a:r>
              <a:rPr lang="ru-RU" altLang="ru-RU" sz="2000" dirty="0">
                <a:ea typeface="FedraSansPro-Light" panose="020B0303040000020004" pitchFamily="34" charset="0"/>
                <a:cs typeface="SB Sans Text Thin" panose="020B0103040504020204" pitchFamily="34" charset="0"/>
              </a:rPr>
              <a:t>2015г. школе присвоено имя Героя Советского Союза </a:t>
            </a:r>
            <a:r>
              <a:rPr lang="ru-RU" altLang="ru-RU" sz="2000" dirty="0" err="1">
                <a:ea typeface="FedraSansPro-Light" panose="020B0303040000020004" pitchFamily="34" charset="0"/>
                <a:cs typeface="SB Sans Text Thin" panose="020B0103040504020204" pitchFamily="34" charset="0"/>
              </a:rPr>
              <a:t>П.П.Липачёва</a:t>
            </a:r>
            <a:r>
              <a:rPr lang="ru-RU" altLang="ru-RU" sz="2000" dirty="0" smtClean="0">
                <a:ea typeface="FedraSansPro-Light" panose="020B0303040000020004" pitchFamily="34" charset="0"/>
                <a:cs typeface="SB Sans Text Thin" panose="020B0103040504020204" pitchFamily="34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altLang="ru-RU" sz="2000" dirty="0" smtClean="0">
                <a:ea typeface="FedraSansPro-Light" panose="020B0303040000020004" pitchFamily="34" charset="0"/>
                <a:cs typeface="SB Sans Text Thin" panose="020B0103040504020204" pitchFamily="34" charset="0"/>
              </a:rPr>
              <a:t>Сегодня</a:t>
            </a:r>
            <a:r>
              <a:rPr lang="ru-RU" altLang="ru-RU" sz="2000" dirty="0">
                <a:ea typeface="FedraSansPro-Light" panose="020B0303040000020004" pitchFamily="34" charset="0"/>
                <a:cs typeface="SB Sans Text Thin" panose="020B0103040504020204" pitchFamily="34" charset="0"/>
              </a:rPr>
              <a:t>: 15 классов, </a:t>
            </a:r>
            <a:r>
              <a:rPr lang="ru-RU" altLang="ru-RU" sz="2000" dirty="0" smtClean="0">
                <a:ea typeface="FedraSansPro-Light" panose="020B0303040000020004" pitchFamily="34" charset="0"/>
                <a:cs typeface="SB Sans Text Thin" panose="020B0103040504020204" pitchFamily="34" charset="0"/>
              </a:rPr>
              <a:t>227 обучающихся</a:t>
            </a:r>
            <a:r>
              <a:rPr lang="ru-RU" altLang="ru-RU" sz="2000" dirty="0">
                <a:ea typeface="FedraSansPro-Light" panose="020B0303040000020004" pitchFamily="34" charset="0"/>
                <a:cs typeface="SB Sans Text Thin" panose="020B0103040504020204" pitchFamily="34" charset="0"/>
              </a:rPr>
              <a:t>, 23 педагога, </a:t>
            </a:r>
            <a:r>
              <a:rPr lang="ru-RU" altLang="ru-RU" sz="2000" dirty="0" smtClean="0">
                <a:ea typeface="FedraSansPro-Light" panose="020B0303040000020004" pitchFamily="34" charset="0"/>
                <a:cs typeface="SB Sans Text Thin" panose="020B0103040504020204" pitchFamily="34" charset="0"/>
              </a:rPr>
              <a:t>2 учебных корпуса.</a:t>
            </a:r>
            <a:endParaRPr lang="ru-RU" altLang="ru-RU" sz="2000" dirty="0"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algn="ctr"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  <a:defRPr/>
            </a:pPr>
            <a:r>
              <a:rPr lang="ru-RU" altLang="ru-RU" sz="2000" b="1" dirty="0" smtClean="0">
                <a:ea typeface="FedraSansPro-Light" panose="020B0303040000020004" pitchFamily="34" charset="0"/>
                <a:cs typeface="SB Sans Text Thin" panose="020B0103040504020204" pitchFamily="34" charset="0"/>
              </a:rPr>
              <a:t>Коллектив школы </a:t>
            </a:r>
            <a:r>
              <a:rPr lang="ru-RU" altLang="ru-RU" sz="2000" b="1" dirty="0">
                <a:ea typeface="FedraSansPro-Light" panose="020B0303040000020004" pitchFamily="34" charset="0"/>
                <a:cs typeface="SB Sans Text Thin" panose="020B0103040504020204" pitchFamily="34" charset="0"/>
              </a:rPr>
              <a:t>работает над проблемой</a:t>
            </a:r>
            <a:r>
              <a:rPr lang="ru-RU" altLang="ru-RU" sz="2000" dirty="0">
                <a:ea typeface="FedraSansPro-Light" panose="020B0303040000020004" pitchFamily="34" charset="0"/>
                <a:cs typeface="SB Sans Text Thin" panose="020B0103040504020204" pitchFamily="34" charset="0"/>
              </a:rPr>
              <a:t>: </a:t>
            </a:r>
            <a:endParaRPr lang="ru-RU" altLang="ru-RU" sz="2000" dirty="0" smtClean="0"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algn="ctr"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  <a:defRPr/>
            </a:pPr>
            <a:r>
              <a:rPr lang="ru-RU" altLang="ru-RU" sz="2000" dirty="0" smtClean="0">
                <a:ea typeface="FedraSansPro-Light" panose="020B0303040000020004" pitchFamily="34" charset="0"/>
                <a:cs typeface="SB Sans Text Thin" panose="020B0103040504020204" pitchFamily="34" charset="0"/>
              </a:rPr>
              <a:t>развитие </a:t>
            </a:r>
            <a:r>
              <a:rPr lang="ru-RU" altLang="ru-RU" sz="2000" dirty="0">
                <a:ea typeface="FedraSansPro-Light" panose="020B0303040000020004" pitchFamily="34" charset="0"/>
                <a:cs typeface="SB Sans Text Thin" panose="020B0103040504020204" pitchFamily="34" charset="0"/>
              </a:rPr>
              <a:t>нравственной, гармоничной, физически здоровой личности, способной к творчеству и самоопределению.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rgbClr val="F69200"/>
              </a:buClr>
              <a:buSzPct val="100000"/>
              <a:buFont typeface="Arial" pitchFamily="34" charset="0"/>
              <a:buChar char="•"/>
              <a:defRPr/>
            </a:pPr>
            <a:endParaRPr lang="ru-RU" altLang="ru-RU" dirty="0">
              <a:ea typeface="FedraSansPro-Light" panose="020B0303040000020004" pitchFamily="34" charset="0"/>
              <a:cs typeface="SB Sans Text Thin" panose="020B01030405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" r="356"/>
          <a:stretch>
            <a:fillRect/>
          </a:stretch>
        </p:blipFill>
        <p:spPr bwMode="auto">
          <a:xfrm>
            <a:off x="982485" y="2481566"/>
            <a:ext cx="5345112" cy="367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31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ятиугольник 29"/>
          <p:cNvSpPr/>
          <p:nvPr/>
        </p:nvSpPr>
        <p:spPr>
          <a:xfrm rot="10800000">
            <a:off x="7419703" y="1969409"/>
            <a:ext cx="4064047" cy="2746281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9A0411ED-8E0B-3C4C-BBB9-81B66CB82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87" y="1317436"/>
            <a:ext cx="11211863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ts val="1331"/>
              </a:spcBef>
              <a:buClr>
                <a:srgbClr val="F69200"/>
              </a:buClr>
              <a:buSzPct val="100000"/>
            </a:pPr>
            <a:r>
              <a:rPr lang="ru-RU" altLang="ru-RU" sz="3200" b="1" cap="all" dirty="0" smtClean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Образовательные события в рамках  </a:t>
            </a: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проекта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266393" y="2188388"/>
            <a:ext cx="31157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/>
              <a:t>Открытие сенсорной комнаты для эмоциональной разгрузки участников образовательного процесса</a:t>
            </a:r>
            <a:endParaRPr lang="ru-RU" sz="2400" b="1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254" y="4401567"/>
            <a:ext cx="2823905" cy="211792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7" y="1826819"/>
            <a:ext cx="3691940" cy="207487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51" y="1976467"/>
            <a:ext cx="2153644" cy="161691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97" y="3901690"/>
            <a:ext cx="2319535" cy="174146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626" y="5174773"/>
            <a:ext cx="2153644" cy="161691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258" y="3443187"/>
            <a:ext cx="2412910" cy="180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1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485">
            <a:extLst>
              <a:ext uri="{FF2B5EF4-FFF2-40B4-BE49-F238E27FC236}">
                <a16:creationId xmlns:a16="http://schemas.microsoft.com/office/drawing/2014/main" xmlns="" id="{102F0AD3-A5FF-8345-82CC-5B872B99A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263" y="2481263"/>
            <a:ext cx="11376025" cy="40243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60831" rIns="0" bIns="60831"/>
          <a:lstStyle/>
          <a:p>
            <a:pPr marL="456265" indent="-456265" eaLnBrk="1" fontAlgn="auto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rgbClr val="F692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ru-RU" altLang="ru-RU" sz="2661" dirty="0"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marL="456265" indent="-456265" eaLnBrk="1" fontAlgn="auto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rgbClr val="F692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ru-RU" altLang="ru-RU" sz="2661" dirty="0"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9995" y="2967335"/>
            <a:ext cx="1043202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71644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BE1239E3-04C5-BB4C-9550-2A0B9E10F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11275"/>
            <a:ext cx="1216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1331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Результаты и предварительные выводы Исследования СРЕДЫ ОО</a:t>
            </a:r>
          </a:p>
        </p:txBody>
      </p:sp>
      <p:pic>
        <p:nvPicPr>
          <p:cNvPr id="3481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t="39882" r="58565" b="21886"/>
          <a:stretch>
            <a:fillRect/>
          </a:stretch>
        </p:blipFill>
        <p:spPr bwMode="auto">
          <a:xfrm>
            <a:off x="357188" y="2373313"/>
            <a:ext cx="6032500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3" t="42050" r="20445" b="22636"/>
          <a:stretch>
            <a:fillRect/>
          </a:stretch>
        </p:blipFill>
        <p:spPr bwMode="auto">
          <a:xfrm>
            <a:off x="6524625" y="2373313"/>
            <a:ext cx="5524500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162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16" t="30078" r="11042" b="34961"/>
          <a:stretch/>
        </p:blipFill>
        <p:spPr bwMode="auto">
          <a:xfrm>
            <a:off x="1151466" y="1228724"/>
            <a:ext cx="10342033" cy="473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93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7" t="34636" r="5208" b="57206"/>
          <a:stretch/>
        </p:blipFill>
        <p:spPr bwMode="auto">
          <a:xfrm>
            <a:off x="698500" y="1346199"/>
            <a:ext cx="10147300" cy="102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7" t="35416" r="7291" b="34246"/>
          <a:stretch/>
        </p:blipFill>
        <p:spPr bwMode="auto">
          <a:xfrm>
            <a:off x="6527800" y="2565400"/>
            <a:ext cx="4995406" cy="32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" t="34374" r="54166" b="35026"/>
          <a:stretch/>
        </p:blipFill>
        <p:spPr bwMode="auto">
          <a:xfrm>
            <a:off x="381000" y="2476500"/>
            <a:ext cx="5727916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84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7" t="39193" r="10833" b="19792"/>
          <a:stretch/>
        </p:blipFill>
        <p:spPr bwMode="auto">
          <a:xfrm>
            <a:off x="1600200" y="1371599"/>
            <a:ext cx="8813800" cy="485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16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19300" y="1128404"/>
            <a:ext cx="826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</a:rPr>
              <a:t>Параметры образовательной среды</a:t>
            </a:r>
            <a:endParaRPr lang="ru-RU" sz="3600" b="1" dirty="0">
              <a:solidFill>
                <a:srgbClr val="00B050"/>
              </a:solidFill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00000000-0008-0000-01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1342287"/>
              </p:ext>
            </p:extLst>
          </p:nvPr>
        </p:nvGraphicFramePr>
        <p:xfrm>
          <a:off x="1576864" y="1774735"/>
          <a:ext cx="9152572" cy="4998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8140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BE1239E3-04C5-BB4C-9550-2A0B9E10F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63638"/>
            <a:ext cx="12166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1331"/>
              </a:spcBef>
              <a:spcAft>
                <a:spcPts val="0"/>
              </a:spcAft>
              <a:buClr>
                <a:srgbClr val="F69200"/>
              </a:buClr>
              <a:buSzPct val="100000"/>
              <a:defRPr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Результаты и предварительные выводы Исследования СРЕДЫ ОО</a:t>
            </a:r>
          </a:p>
        </p:txBody>
      </p:sp>
      <p:sp>
        <p:nvSpPr>
          <p:cNvPr id="35843" name="Shape 485"/>
          <p:cNvSpPr>
            <a:spLocks noChangeArrowheads="1"/>
          </p:cNvSpPr>
          <p:nvPr/>
        </p:nvSpPr>
        <p:spPr bwMode="auto">
          <a:xfrm>
            <a:off x="490537" y="2277358"/>
            <a:ext cx="11369675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60831" rIns="0" bIns="60831"/>
          <a:lstStyle/>
          <a:p>
            <a:pPr marL="342900" indent="-342900" algn="ctr" eaLnBrk="1" hangingPunct="1">
              <a:lnSpc>
                <a:spcPct val="90000"/>
              </a:lnSpc>
              <a:spcBef>
                <a:spcPts val="800"/>
              </a:spcBef>
              <a:buClr>
                <a:srgbClr val="F69200"/>
              </a:buClr>
              <a:buSzPct val="100000"/>
              <a:buFont typeface="Arial" pitchFamily="34" charset="0"/>
              <a:buChar char="•"/>
            </a:pPr>
            <a:r>
              <a:rPr lang="ru-RU" sz="2400" dirty="0" smtClean="0"/>
              <a:t>Среда </a:t>
            </a:r>
            <a:r>
              <a:rPr lang="ru-RU" sz="2400" dirty="0"/>
              <a:t>школы – преимущественно типично-догматическая, способствует формированию пассивного и зависимого ребенка.  </a:t>
            </a:r>
            <a:endParaRPr lang="ru-RU" sz="2400" dirty="0" smtClean="0"/>
          </a:p>
          <a:p>
            <a:pPr marL="342900" indent="-342900" algn="ctr" eaLnBrk="1" hangingPunct="1">
              <a:lnSpc>
                <a:spcPct val="90000"/>
              </a:lnSpc>
              <a:spcBef>
                <a:spcPts val="800"/>
              </a:spcBef>
              <a:buClr>
                <a:srgbClr val="F69200"/>
              </a:buClr>
              <a:buSzPct val="100000"/>
              <a:buFont typeface="Arial" pitchFamily="34" charset="0"/>
              <a:buChar char="•"/>
            </a:pPr>
            <a:r>
              <a:rPr lang="ru-RU" sz="2400" dirty="0" smtClean="0"/>
              <a:t>Значительные разногласия в видении школьной среды участниками образовательного процесса.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ts val="800"/>
              </a:spcBef>
              <a:buClr>
                <a:srgbClr val="F69200"/>
              </a:buClr>
              <a:buSzPct val="100000"/>
              <a:buFont typeface="Arial" pitchFamily="34" charset="0"/>
              <a:buChar char="•"/>
            </a:pPr>
            <a:r>
              <a:rPr lang="ru-RU" sz="2400" dirty="0" smtClean="0"/>
              <a:t>Высокий </a:t>
            </a:r>
            <a:r>
              <a:rPr lang="ru-RU" sz="2400" dirty="0"/>
              <a:t>уровень эмоциональной напряженности у многих педагогов (по результатам диагностики педагога-психолога).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ts val="800"/>
              </a:spcBef>
              <a:buClr>
                <a:srgbClr val="F69200"/>
              </a:buClr>
              <a:buSzPct val="100000"/>
              <a:buFont typeface="Arial" pitchFamily="34" charset="0"/>
              <a:buChar char="•"/>
            </a:pPr>
            <a:r>
              <a:rPr lang="ru-RU" sz="2400" dirty="0" smtClean="0"/>
              <a:t>Низкий </a:t>
            </a:r>
            <a:r>
              <a:rPr lang="ru-RU" sz="2400" dirty="0"/>
              <a:t>уровень эмоционального интеллекта у участников образовательного процесса.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ts val="800"/>
              </a:spcBef>
              <a:buClr>
                <a:srgbClr val="F69200"/>
              </a:buClr>
              <a:buSzPct val="100000"/>
              <a:buFont typeface="Arial" pitchFamily="34" charset="0"/>
              <a:buChar char="•"/>
            </a:pPr>
            <a:r>
              <a:rPr lang="ru-RU" sz="2400" dirty="0" smtClean="0"/>
              <a:t>Наличие </a:t>
            </a:r>
            <a:r>
              <a:rPr lang="ru-RU" sz="2400" dirty="0"/>
              <a:t>конфликтных ситуаций «ученик-ученик», «ученик-педагог»,</a:t>
            </a:r>
            <a:br>
              <a:rPr lang="ru-RU" sz="2400" dirty="0"/>
            </a:br>
            <a:r>
              <a:rPr lang="ru-RU" sz="2400" dirty="0"/>
              <a:t>«педагог-родитель</a:t>
            </a:r>
            <a:r>
              <a:rPr lang="ru-RU" sz="2400" dirty="0" smtClean="0"/>
              <a:t>»</a:t>
            </a:r>
          </a:p>
          <a:p>
            <a:pPr algn="ctr" eaLnBrk="1" hangingPunct="1">
              <a:lnSpc>
                <a:spcPct val="90000"/>
              </a:lnSpc>
              <a:spcBef>
                <a:spcPts val="800"/>
              </a:spcBef>
              <a:buClr>
                <a:srgbClr val="F69200"/>
              </a:buClr>
              <a:buSzPct val="100000"/>
            </a:pPr>
            <a:endParaRPr lang="ru-RU" altLang="ru-RU" sz="2400" dirty="0">
              <a:solidFill>
                <a:srgbClr val="22974F"/>
              </a:solidFill>
              <a:latin typeface="SB Sans Text Thin"/>
              <a:ea typeface="FedraSansPro-Light"/>
              <a:cs typeface="Fedra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159105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VBUDUSHEE_COLORS">
      <a:dk1>
        <a:srgbClr val="333E48"/>
      </a:dk1>
      <a:lt1>
        <a:srgbClr val="FFFFFF"/>
      </a:lt1>
      <a:dk2>
        <a:srgbClr val="FF6633"/>
      </a:dk2>
      <a:lt2>
        <a:srgbClr val="EDEDED"/>
      </a:lt2>
      <a:accent1>
        <a:srgbClr val="FF6633"/>
      </a:accent1>
      <a:accent2>
        <a:srgbClr val="339945"/>
      </a:accent2>
      <a:accent3>
        <a:srgbClr val="49D345"/>
      </a:accent3>
      <a:accent4>
        <a:srgbClr val="FAEC00"/>
      </a:accent4>
      <a:accent5>
        <a:srgbClr val="1F6B45"/>
      </a:accent5>
      <a:accent6>
        <a:srgbClr val="33CCFF"/>
      </a:accent6>
      <a:hlink>
        <a:srgbClr val="330099"/>
      </a:hlink>
      <a:folHlink>
        <a:srgbClr val="FF99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1772</TotalTime>
  <Words>1808</Words>
  <Application>Microsoft Office PowerPoint</Application>
  <PresentationFormat>Произвольный</PresentationFormat>
  <Paragraphs>261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116</cp:revision>
  <cp:lastPrinted>2022-03-18T06:36:08Z</cp:lastPrinted>
  <dcterms:created xsi:type="dcterms:W3CDTF">2021-05-31T10:14:14Z</dcterms:created>
  <dcterms:modified xsi:type="dcterms:W3CDTF">2023-01-19T06:41:15Z</dcterms:modified>
</cp:coreProperties>
</file>